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50"/>
  </p:notesMasterIdLst>
  <p:sldIdLst>
    <p:sldId id="256" r:id="rId2"/>
    <p:sldId id="2076" r:id="rId3"/>
    <p:sldId id="2077" r:id="rId4"/>
    <p:sldId id="2084" r:id="rId5"/>
    <p:sldId id="2085" r:id="rId6"/>
    <p:sldId id="2078" r:id="rId7"/>
    <p:sldId id="2079" r:id="rId8"/>
    <p:sldId id="2080" r:id="rId9"/>
    <p:sldId id="2083" r:id="rId10"/>
    <p:sldId id="299" r:id="rId11"/>
    <p:sldId id="386" r:id="rId12"/>
    <p:sldId id="390" r:id="rId13"/>
    <p:sldId id="359" r:id="rId14"/>
    <p:sldId id="361" r:id="rId15"/>
    <p:sldId id="363" r:id="rId16"/>
    <p:sldId id="305" r:id="rId17"/>
    <p:sldId id="306" r:id="rId18"/>
    <p:sldId id="362" r:id="rId19"/>
    <p:sldId id="2073" r:id="rId20"/>
    <p:sldId id="369" r:id="rId21"/>
    <p:sldId id="355" r:id="rId22"/>
    <p:sldId id="309" r:id="rId23"/>
    <p:sldId id="370" r:id="rId24"/>
    <p:sldId id="312" r:id="rId25"/>
    <p:sldId id="2075" r:id="rId26"/>
    <p:sldId id="322" r:id="rId27"/>
    <p:sldId id="321" r:id="rId28"/>
    <p:sldId id="310" r:id="rId29"/>
    <p:sldId id="315" r:id="rId30"/>
    <p:sldId id="327" r:id="rId31"/>
    <p:sldId id="316" r:id="rId32"/>
    <p:sldId id="329" r:id="rId33"/>
    <p:sldId id="374" r:id="rId34"/>
    <p:sldId id="330" r:id="rId35"/>
    <p:sldId id="352" r:id="rId36"/>
    <p:sldId id="353" r:id="rId37"/>
    <p:sldId id="351" r:id="rId38"/>
    <p:sldId id="340" r:id="rId39"/>
    <p:sldId id="341" r:id="rId40"/>
    <p:sldId id="342" r:id="rId41"/>
    <p:sldId id="343" r:id="rId42"/>
    <p:sldId id="275" r:id="rId43"/>
    <p:sldId id="276" r:id="rId44"/>
    <p:sldId id="347" r:id="rId45"/>
    <p:sldId id="348" r:id="rId46"/>
    <p:sldId id="349" r:id="rId47"/>
    <p:sldId id="350" r:id="rId48"/>
    <p:sldId id="360" r:id="rId49"/>
  </p:sldIdLst>
  <p:sldSz cx="10080625" cy="7559675"/>
  <p:notesSz cx="7559675" cy="10691813"/>
  <p:defaultTextStyle>
    <a:defPPr>
      <a:defRPr lang="en-GB"/>
    </a:defPPr>
    <a:lvl1pPr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1pPr>
    <a:lvl2pPr marL="742950" indent="-28575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2pPr>
    <a:lvl3pPr marL="11430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3pPr>
    <a:lvl4pPr marL="16002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4pPr>
    <a:lvl5pPr marL="20574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FDF"/>
    <a:srgbClr val="FFB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12"/>
    <p:restoredTop sz="84823"/>
  </p:normalViewPr>
  <p:slideViewPr>
    <p:cSldViewPr>
      <p:cViewPr varScale="1">
        <p:scale>
          <a:sx n="93" d="100"/>
          <a:sy n="93" d="100"/>
        </p:scale>
        <p:origin x="440" y="208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4098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51926520-7087-8B4D-A1C5-EECB1E05DA5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2578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None/>
            </a:pPr>
            <a:r>
              <a:rPr lang="en-US" sz="1800" b="0" i="0" u="none" strike="noStrike" cap="none" baseline="0"/>
              <a:t>NB read see McCallum et al for review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775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9312501-0814-EC4D-A0AA-0738AAAAB64A}" type="slidenum">
              <a:rPr lang="en-GB" altLang="x-none" sz="1400">
                <a:latin typeface="Times New Roman" charset="0"/>
              </a:rPr>
              <a:pPr eaLnBrk="1"/>
              <a:t>27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017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43412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2557665-0093-8145-B957-50BA539ACC8E}" type="slidenum">
              <a:rPr lang="en-US" altLang="x-none" sz="1400">
                <a:latin typeface="Times New Roman" charset="0"/>
              </a:rPr>
              <a:pPr eaLnBrk="1"/>
              <a:t>28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2412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5553FE7-F27B-BF48-BCED-F3AB90744282}" type="slidenum">
              <a:rPr lang="en-US" altLang="x-none" sz="1400">
                <a:latin typeface="Times New Roman" charset="0"/>
              </a:rPr>
              <a:pPr eaLnBrk="1"/>
              <a:t>29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7577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D98693B-187A-AC4F-B9C0-89C41E735EE7}" type="slidenum">
              <a:rPr lang="en-GB" altLang="x-none" sz="1400">
                <a:latin typeface="Times New Roman" charset="0"/>
              </a:rPr>
              <a:pPr eaLnBrk="1"/>
              <a:t>30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6668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4B056C18-AE3C-D042-8BA2-DCA39D929646}" type="slidenum">
              <a:rPr lang="en-US" altLang="x-none" sz="1400">
                <a:latin typeface="Times New Roman" charset="0"/>
              </a:rPr>
              <a:pPr eaLnBrk="1"/>
              <a:t>31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8182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F8235C4-A28E-7A46-A8B9-EC12D3D4426A}" type="slidenum">
              <a:rPr lang="en-GB" altLang="x-none" sz="1400">
                <a:latin typeface="Times New Roman" charset="0"/>
              </a:rPr>
              <a:pPr eaLnBrk="1"/>
              <a:t>32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656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8553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3B54B3E-2724-104E-B040-31FFAF999CE9}" type="slidenum">
              <a:rPr lang="en-GB" altLang="x-none" sz="1400">
                <a:latin typeface="Times New Roman" charset="0"/>
              </a:rPr>
              <a:pPr eaLnBrk="1"/>
              <a:t>34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6492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61DE84FC-9E5F-6A48-94C2-66C51DC34CB7}" type="slidenum">
              <a:rPr lang="en-GB" altLang="x-none" sz="1400">
                <a:latin typeface="Times New Roman" charset="0"/>
              </a:rPr>
              <a:pPr eaLnBrk="1"/>
              <a:t>38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8909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8767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744BF61A-6499-864A-AC1E-98AC132D2718}" type="slidenum">
              <a:rPr lang="en-GB" altLang="x-none" sz="1400">
                <a:latin typeface="Times New Roman" charset="0"/>
              </a:rPr>
              <a:pPr eaLnBrk="1"/>
              <a:t>39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24836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4086FDA-9A2B-194D-80BB-DCC249FABEC6}" type="slidenum">
              <a:rPr lang="en-GB" altLang="x-none" sz="1400">
                <a:latin typeface="Times New Roman" charset="0"/>
              </a:rPr>
              <a:pPr eaLnBrk="1"/>
              <a:t>40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3187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93188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1108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3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290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5CCD7903-974E-254F-B399-A15C988FF913}" type="slidenum">
              <a:rPr lang="en-GB" altLang="x-none" sz="1400">
                <a:latin typeface="Times New Roman" charset="0"/>
              </a:rPr>
              <a:pPr eaLnBrk="1"/>
              <a:t>41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5235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9523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1068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from </a:t>
            </a:r>
            <a:r>
              <a:rPr lang="en-US" dirty="0" err="1"/>
              <a:t>Bouttier</a:t>
            </a:r>
            <a:r>
              <a:rPr lang="en-US" dirty="0"/>
              <a:t> and Courtier (1999) … should be self evident, but discuss with students. Mention 4D VAR … </a:t>
            </a:r>
            <a:r>
              <a:rPr lang="en-US" dirty="0" err="1"/>
              <a:t>ie</a:t>
            </a:r>
            <a:r>
              <a:rPr lang="en-US" dirty="0"/>
              <a:t> lots of these things happening over 3D space.</a:t>
            </a:r>
            <a:r>
              <a:rPr lang="en-US" baseline="0" dirty="0"/>
              <a:t> </a:t>
            </a:r>
            <a:r>
              <a:rPr lang="en-US" dirty="0"/>
              <a:t>Note that *normally* what is done is to adjust the initial conditions, </a:t>
            </a:r>
            <a:r>
              <a:rPr lang="en-US" dirty="0" err="1"/>
              <a:t>eg</a:t>
            </a:r>
            <a:r>
              <a:rPr lang="en-US" dirty="0"/>
              <a:t> in NWP.</a:t>
            </a:r>
            <a:r>
              <a:rPr lang="en-US" baseline="0" dirty="0"/>
              <a:t> </a:t>
            </a:r>
            <a:r>
              <a:rPr lang="en-US" dirty="0"/>
              <a:t>The ‘prior’ here is from a previous model run,</a:t>
            </a:r>
            <a:r>
              <a:rPr lang="en-US" baseline="0" dirty="0"/>
              <a:t> or sometimes a climatology (average). Discuss advantages/disadvantages of strong constraint (trust the model … can correct for short </a:t>
            </a:r>
            <a:r>
              <a:rPr lang="en-US" baseline="0"/>
              <a:t>term differences)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666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83% reduction in GPP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100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A68DE5F-89E9-3C42-A6B6-CB4CE8D87F2B}" type="slidenum">
              <a:rPr lang="en-GB" altLang="x-none" sz="1400">
                <a:latin typeface="Times New Roman" charset="0"/>
              </a:rPr>
              <a:pPr eaLnBrk="1"/>
              <a:t>16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2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10528A6-BA26-5B46-BECB-251451912EB7}" type="slidenum">
              <a:rPr lang="en-GB" altLang="x-none" sz="1400">
                <a:latin typeface="Times New Roman" charset="0"/>
              </a:rPr>
              <a:pPr eaLnBrk="1"/>
              <a:t>17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0771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1E0743BF-56B6-7F42-BE98-A483E44B5532}" type="slidenum">
              <a:rPr lang="en-GB" altLang="x-none" sz="1400">
                <a:latin typeface="Times New Roman" charset="0"/>
              </a:rPr>
              <a:pPr eaLnBrk="1"/>
              <a:t>19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5232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62676CD-6952-274A-A912-A33357183B77}" type="slidenum">
              <a:rPr lang="en-GB" altLang="x-none" sz="1400">
                <a:latin typeface="Times New Roman" charset="0"/>
              </a:rPr>
              <a:pPr eaLnBrk="1"/>
              <a:t>22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178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1669AC8-5C2A-364D-84DC-7D0C3B5DE745}" type="slidenum">
              <a:rPr lang="en-US" altLang="x-none" sz="1400">
                <a:latin typeface="Times New Roman" charset="0"/>
              </a:rPr>
              <a:pPr eaLnBrk="1"/>
              <a:t>24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302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1669AC8-5C2A-364D-84DC-7D0C3B5DE745}" type="slidenum">
              <a:rPr lang="en-US" altLang="x-none" sz="1400">
                <a:latin typeface="Times New Roman" charset="0"/>
              </a:rPr>
              <a:pPr eaLnBrk="1"/>
              <a:t>25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5218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38F269A4-AFAF-5C48-9477-F7B08878B1C5}" type="slidenum">
              <a:rPr lang="en-GB" altLang="x-none" sz="1400">
                <a:latin typeface="Times New Roman" charset="0"/>
              </a:rPr>
              <a:pPr eaLnBrk="1"/>
              <a:t>26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333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ogo_sm_blk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00950" y="6732588"/>
            <a:ext cx="2087563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 descr="NCEO_logo_lr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44463" y="6692900"/>
            <a:ext cx="2982912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12888" y="4284663"/>
            <a:ext cx="7056437" cy="1931987"/>
          </a:xfrm>
          <a:solidFill>
            <a:srgbClr val="99CC00"/>
          </a:solidFill>
        </p:spPr>
        <p:txBody>
          <a:bodyPr/>
          <a:lstStyle>
            <a:lvl1pPr marL="0" indent="0" algn="ctr">
              <a:spcAft>
                <a:spcPct val="0"/>
              </a:spcAft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ED92E-2888-844C-94C2-8FB15BD865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825" y="301625"/>
            <a:ext cx="6648450" cy="64547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3EB0F-6318-DA4F-8186-9E0ACBC2904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2F25BA-1BFD-9547-A2A9-3A185E6726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96754-F929-E643-80B3-6E76ECBCE8B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4335BA-F629-3D4E-BB9C-7133D433DE8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A8E9E-B45A-F744-8626-56605351F0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AAFB5-F62E-5646-8874-B488CA10C4D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88EB6-A3F7-3C4A-A074-A7C48919A16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FED7F-E23D-7C41-8722-1700A4A2393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68CD4-F4A0-2B41-885C-80CE7EAA3ED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4825" y="301625"/>
            <a:ext cx="9067800" cy="1260475"/>
          </a:xfrm>
          <a:prstGeom prst="rect">
            <a:avLst/>
          </a:prstGeom>
          <a:solidFill>
            <a:srgbClr val="99CC00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4825" y="1768475"/>
            <a:ext cx="9067800" cy="4987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4825" y="6886575"/>
            <a:ext cx="2344738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CD9C5664-7F6F-BE4A-ABCB-429E19C7B59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31" name="Picture 7" descr="logo_sm_blk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600950" y="6732588"/>
            <a:ext cx="2087563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 descr="NCEO_logo_lrg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44463" y="6692900"/>
            <a:ext cx="2982912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ＭＳ Ｐゴシック" charset="-128"/>
        </a:defRPr>
      </a:lvl2pPr>
      <a:lvl3pPr marL="1143000" indent="-230188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ＭＳ Ｐゴシック" charset="-128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earthdata.nasa.gov/data/projects/gedi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jove.com/v/4179/measurement-leaf-hydraulic-conductance-stomatal-conductance-thei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49" y="323453"/>
            <a:ext cx="8569325" cy="1620837"/>
          </a:xfrm>
        </p:spPr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919" y="2123653"/>
            <a:ext cx="7056784" cy="648072"/>
          </a:xfrm>
        </p:spPr>
        <p:txBody>
          <a:bodyPr/>
          <a:lstStyle/>
          <a:p>
            <a:r>
              <a:rPr lang="en-US" dirty="0"/>
              <a:t>H. </a:t>
            </a:r>
            <a:r>
              <a:rPr lang="en-US" dirty="0" err="1"/>
              <a:t>Heorton</a:t>
            </a:r>
            <a:r>
              <a:rPr lang="en-US" dirty="0"/>
              <a:t> &amp; P. Lewis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27175-1D13-244F-ACBC-4BBB84A06907}"/>
              </a:ext>
            </a:extLst>
          </p:cNvPr>
          <p:cNvSpPr txBox="1"/>
          <p:nvPr/>
        </p:nvSpPr>
        <p:spPr>
          <a:xfrm>
            <a:off x="874349" y="6228109"/>
            <a:ext cx="5184176" cy="292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/chapter/10.1007/978-81-322-2547-8_4</a:t>
            </a:r>
          </a:p>
        </p:txBody>
      </p:sp>
    </p:spTree>
    <p:extLst>
      <p:ext uri="{BB962C8B-B14F-4D97-AF65-F5344CB8AC3E}">
        <p14:creationId xmlns:p14="http://schemas.microsoft.com/office/powerpoint/2010/main" val="202753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PEMs</a:t>
            </a:r>
          </a:p>
        </p:txBody>
      </p:sp>
      <p:pic>
        <p:nvPicPr>
          <p:cNvPr id="387" name="Shape 38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365466" y="2109810"/>
            <a:ext cx="10734370" cy="34840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80A09-F077-D5F9-B81E-A316BDD66BB5}"/>
              </a:ext>
            </a:extLst>
          </p:cNvPr>
          <p:cNvSpPr/>
          <p:nvPr/>
        </p:nvSpPr>
        <p:spPr bwMode="auto">
          <a:xfrm>
            <a:off x="1367904" y="4787949"/>
            <a:ext cx="3096344" cy="36004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Going back to Lecture 003</a:t>
            </a:r>
            <a:br>
              <a:rPr lang="en-US" sz="3200" dirty="0"/>
            </a:br>
            <a:r>
              <a:rPr lang="en-US" sz="3200" dirty="0"/>
              <a:t>NPP: July 2006 (MOD17 PEM)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5007" b="-50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4054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Precip</a:t>
            </a:r>
            <a:r>
              <a:rPr lang="en-US" sz="3200" dirty="0"/>
              <a:t>.: July 2006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007" b="-50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47577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847B-0DF9-F044-8C78-7D7A3EB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6D4F-4778-684A-BDDF-CECFE755B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is DA?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does DA do? Why do we do it?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does it achieve?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Examples: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Toy model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General DA concepts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Quaife</a:t>
            </a:r>
            <a:r>
              <a:rPr lang="en-US" sz="2400" dirty="0"/>
              <a:t> et al. 2008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Sequential technique – Kalman Filter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MacBean</a:t>
            </a:r>
            <a:r>
              <a:rPr lang="en-US" sz="2400" dirty="0"/>
              <a:t> et al. 2018 (</a:t>
            </a:r>
            <a:r>
              <a:rPr lang="en-US" sz="2400" dirty="0" err="1"/>
              <a:t>Orchidee</a:t>
            </a:r>
            <a:r>
              <a:rPr lang="en-US" sz="2400" dirty="0"/>
              <a:t>, SIF)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Variational technique – using cost functions</a:t>
            </a:r>
          </a:p>
        </p:txBody>
      </p:sp>
    </p:spTree>
    <p:extLst>
      <p:ext uri="{BB962C8B-B14F-4D97-AF65-F5344CB8AC3E}">
        <p14:creationId xmlns:p14="http://schemas.microsoft.com/office/powerpoint/2010/main" val="2410050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04FB-BF48-E048-81CB-56FA1E6B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87E64-CC56-1642-99BC-E0CFF3249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Suppose we have a model parameterized by state variables x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e.g. </a:t>
            </a:r>
            <a:r>
              <a:rPr lang="en-US" sz="2000" dirty="0" err="1"/>
              <a:t>Vcmax</a:t>
            </a:r>
            <a:r>
              <a:rPr lang="en-US" sz="2000" dirty="0"/>
              <a:t>, </a:t>
            </a:r>
            <a:r>
              <a:rPr lang="en-US" sz="2000" dirty="0" err="1"/>
              <a:t>Tmin</a:t>
            </a:r>
            <a:r>
              <a:rPr lang="en-US" sz="2000" dirty="0"/>
              <a:t>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And the model that predicts some quantity y for given x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and driving variables, T, IPAR, …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e.g. y might be daily C flux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If we have some measurements of y, we want to use them to improve model prediction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 can we do that?</a:t>
            </a:r>
            <a:endParaRPr lang="en-US" sz="2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85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41BC-657F-3547-B9AC-A610DB4B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Toy model: </a:t>
            </a:r>
            <a:r>
              <a:rPr lang="en-US" dirty="0"/>
              <a:t>‘model inversion’ view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A1F6A5-5CB9-E74A-9002-E56AD0A17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2" y="2051645"/>
            <a:ext cx="4062347" cy="304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72C85B-691C-7B43-842A-6453EA139B84}"/>
              </a:ext>
            </a:extLst>
          </p:cNvPr>
          <p:cNvSpPr/>
          <p:nvPr/>
        </p:nvSpPr>
        <p:spPr bwMode="auto">
          <a:xfrm>
            <a:off x="1007864" y="1907629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E6B3A-0E34-0749-89BD-8AA542E97175}"/>
              </a:ext>
            </a:extLst>
          </p:cNvPr>
          <p:cNvSpPr txBox="1"/>
          <p:nvPr/>
        </p:nvSpPr>
        <p:spPr>
          <a:xfrm>
            <a:off x="2024054" y="4967791"/>
            <a:ext cx="497252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27411-4B39-774D-8C45-3F2662A8C42D}"/>
              </a:ext>
            </a:extLst>
          </p:cNvPr>
          <p:cNvSpPr txBox="1"/>
          <p:nvPr/>
        </p:nvSpPr>
        <p:spPr>
          <a:xfrm>
            <a:off x="256199" y="3216058"/>
            <a:ext cx="497252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1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FEA34E89-6F64-A541-B7B0-AC0FFAA71078}"/>
              </a:ext>
            </a:extLst>
          </p:cNvPr>
          <p:cNvSpPr/>
          <p:nvPr/>
        </p:nvSpPr>
        <p:spPr bwMode="auto">
          <a:xfrm flipV="1">
            <a:off x="2200672" y="2894856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B776B-04BC-1E4F-80CB-E0D56E7BF36B}"/>
              </a:ext>
            </a:extLst>
          </p:cNvPr>
          <p:cNvSpPr txBox="1"/>
          <p:nvPr/>
        </p:nvSpPr>
        <p:spPr>
          <a:xfrm>
            <a:off x="4038418" y="2241842"/>
            <a:ext cx="3125215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1. Take measurement of 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6888F5-25BB-E748-A6B1-F7BF4C924268}"/>
              </a:ext>
            </a:extLst>
          </p:cNvPr>
          <p:cNvSpPr/>
          <p:nvPr/>
        </p:nvSpPr>
        <p:spPr>
          <a:xfrm>
            <a:off x="4094704" y="4302994"/>
            <a:ext cx="5038725" cy="6647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4. Vary model parameters x, and calculate J at each point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68BEEC-68CC-5845-BB70-65E7A7804FA8}"/>
              </a:ext>
            </a:extLst>
          </p:cNvPr>
          <p:cNvSpPr txBox="1"/>
          <p:nvPr/>
        </p:nvSpPr>
        <p:spPr>
          <a:xfrm>
            <a:off x="4069208" y="2760753"/>
            <a:ext cx="4427488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2. Given parameters x=[x</a:t>
            </a:r>
            <a:r>
              <a:rPr lang="en-US" sz="2000" baseline="-25000" dirty="0"/>
              <a:t>0</a:t>
            </a:r>
            <a:r>
              <a:rPr lang="en-US" sz="2000" dirty="0"/>
              <a:t>,x</a:t>
            </a:r>
            <a:r>
              <a:rPr lang="en-US" sz="2000" baseline="-25000" dirty="0"/>
              <a:t>1</a:t>
            </a:r>
            <a:r>
              <a:rPr lang="en-US" sz="2000" dirty="0"/>
              <a:t>], make model prediction of y, </a:t>
            </a:r>
            <a:r>
              <a:rPr lang="en-US" sz="2000" dirty="0" err="1"/>
              <a:t>y</a:t>
            </a:r>
            <a:r>
              <a:rPr lang="en-US" sz="2000" baseline="-25000" dirty="0" err="1"/>
              <a:t>hat</a:t>
            </a:r>
            <a:r>
              <a:rPr lang="en-US" sz="2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78656-3FC5-5444-B873-0BD06F1B9294}"/>
              </a:ext>
            </a:extLst>
          </p:cNvPr>
          <p:cNvSpPr txBox="1"/>
          <p:nvPr/>
        </p:nvSpPr>
        <p:spPr>
          <a:xfrm>
            <a:off x="4094704" y="3462600"/>
            <a:ext cx="4427488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Define and calculate discrepancy metric J=|</a:t>
            </a:r>
            <a:r>
              <a:rPr lang="en-US" sz="2000" dirty="0" err="1"/>
              <a:t>y-y</a:t>
            </a:r>
            <a:r>
              <a:rPr lang="en-US" sz="2000" baseline="-25000" dirty="0" err="1"/>
              <a:t>hat</a:t>
            </a:r>
            <a:r>
              <a:rPr lang="en-US" sz="2000" dirty="0" err="1"/>
              <a:t>|</a:t>
            </a:r>
            <a:r>
              <a:rPr lang="en-US" sz="2000" baseline="-25000" dirty="0" err="1"/>
              <a:t>N</a:t>
            </a:r>
            <a:endParaRPr lang="en-US" sz="2000" baseline="-25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0934F9-40D7-D74F-8E2D-1F2C6DA87CCF}"/>
              </a:ext>
            </a:extLst>
          </p:cNvPr>
          <p:cNvSpPr/>
          <p:nvPr/>
        </p:nvSpPr>
        <p:spPr>
          <a:xfrm>
            <a:off x="4094704" y="5139139"/>
            <a:ext cx="5038725" cy="3785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5. Find ‘optimal’ solution, i.e. </a:t>
            </a:r>
            <a:r>
              <a:rPr lang="en-US" sz="2000" dirty="0" err="1"/>
              <a:t>arg</a:t>
            </a:r>
            <a:r>
              <a:rPr lang="en-US" sz="2000" dirty="0"/>
              <a:t> min</a:t>
            </a:r>
            <a:r>
              <a:rPr lang="en-US" sz="2000" baseline="-25000" dirty="0"/>
              <a:t>x</a:t>
            </a:r>
            <a:r>
              <a:rPr lang="en-US" sz="2000" dirty="0"/>
              <a:t> (J)</a:t>
            </a: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1F93327D-A5B0-0143-AC18-C15A94A68C56}"/>
              </a:ext>
            </a:extLst>
          </p:cNvPr>
          <p:cNvSpPr/>
          <p:nvPr/>
        </p:nvSpPr>
        <p:spPr bwMode="auto">
          <a:xfrm flipV="1">
            <a:off x="8856736" y="5257151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189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is Data Assimilation?</a:t>
            </a:r>
            <a:endParaRPr lang="en-US" altLang="x-none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105025"/>
            <a:ext cx="9144000" cy="3114971"/>
          </a:xfrm>
        </p:spPr>
        <p:txBody>
          <a:bodyPr/>
          <a:lstStyle/>
          <a:p>
            <a:pPr eaLnBrk="1">
              <a:buSzPct val="45000"/>
              <a:buFont typeface="Wingdings" charset="2"/>
              <a:buNone/>
            </a:pPr>
            <a:r>
              <a:rPr lang="en-GB" altLang="x-none" dirty="0"/>
              <a:t>	A set of techniques to combine </a:t>
            </a:r>
            <a:r>
              <a:rPr lang="en-GB" altLang="x-none" b="1" dirty="0"/>
              <a:t>data</a:t>
            </a:r>
            <a:r>
              <a:rPr lang="en-GB" altLang="x-none" dirty="0"/>
              <a:t> with some underlying </a:t>
            </a:r>
            <a:r>
              <a:rPr lang="en-GB" altLang="x-none" b="1" dirty="0"/>
              <a:t>process model </a:t>
            </a:r>
            <a:r>
              <a:rPr lang="en-GB" altLang="x-none" dirty="0"/>
              <a:t>to provide optimal estimates of the true state and/or parameters of that model.</a:t>
            </a:r>
          </a:p>
          <a:p>
            <a:pPr eaLnBrk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22096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is Data Assimilation?</a:t>
            </a:r>
            <a:endParaRPr lang="en-US" altLang="x-non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0348" y="1835621"/>
            <a:ext cx="6176968" cy="2514600"/>
          </a:xfrm>
        </p:spPr>
        <p:txBody>
          <a:bodyPr/>
          <a:lstStyle/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It is </a:t>
            </a:r>
            <a:r>
              <a:rPr lang="en-GB" altLang="x-none" b="1" dirty="0"/>
              <a:t>not</a:t>
            </a:r>
            <a:r>
              <a:rPr lang="en-GB" altLang="x-none" dirty="0"/>
              <a:t> just model inversion. </a:t>
            </a:r>
          </a:p>
          <a:p>
            <a:pPr eaLnBrk="1">
              <a:buSzPct val="45000"/>
              <a:buFont typeface="Wingdings" charset="2"/>
              <a:buChar char=""/>
            </a:pPr>
            <a:endParaRPr lang="en-GB" altLang="x-none" dirty="0"/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But could be seen as a process constraint on inversion (e.g. a temporal constraint) </a:t>
            </a:r>
          </a:p>
          <a:p>
            <a:pPr eaLnBrk="1"/>
            <a:endParaRPr lang="en-US" alt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45B37-B51C-694B-BE88-83AD4CCDA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16" y="1829449"/>
            <a:ext cx="3398832" cy="46085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56C9D7-5DC1-DC44-B1B8-C1629C0088F7}"/>
              </a:ext>
            </a:extLst>
          </p:cNvPr>
          <p:cNvSpPr/>
          <p:nvPr/>
        </p:nvSpPr>
        <p:spPr>
          <a:xfrm>
            <a:off x="2787137" y="5334428"/>
            <a:ext cx="3700179" cy="77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climatedataguide.ucar.edu</a:t>
            </a:r>
            <a:r>
              <a:rPr lang="en-US" sz="1600" dirty="0"/>
              <a:t>/climate-data/simplistic-overview-reanalysis-data-assimilation-methods</a:t>
            </a:r>
          </a:p>
        </p:txBody>
      </p:sp>
    </p:spTree>
    <p:extLst>
      <p:ext uri="{BB962C8B-B14F-4D97-AF65-F5344CB8AC3E}">
        <p14:creationId xmlns:p14="http://schemas.microsoft.com/office/powerpoint/2010/main" val="125109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4404-E9C7-E047-ACB8-1E6D72B2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Toy model:</a:t>
            </a:r>
            <a:r>
              <a:rPr lang="en-US" dirty="0"/>
              <a:t>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B50C7-5303-D841-BCEA-4F47197EF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must treat all </a:t>
            </a:r>
            <a:r>
              <a:rPr lang="en-US" b="1" dirty="0"/>
              <a:t>information</a:t>
            </a:r>
            <a:r>
              <a:rPr lang="en-US" dirty="0"/>
              <a:t> as uncertain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Define PDF for observations, parameters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Describe model uncertainty, driver uncertainty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And account for all of these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0C3A4D-CEB3-704B-8B08-EA00B8F83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4225036"/>
            <a:ext cx="4176217" cy="31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918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Data Assimilation is Bayesian</a:t>
            </a:r>
            <a:endParaRPr lang="en-US" altLang="x-none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200275"/>
            <a:ext cx="9067800" cy="1003300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Bayes’ theorem:</a:t>
            </a:r>
            <a:endParaRPr lang="en-US" altLang="x-none" dirty="0"/>
          </a:p>
        </p:txBody>
      </p:sp>
      <p:graphicFrame>
        <p:nvGraphicFramePr>
          <p:cNvPr id="45118" name="Group 62"/>
          <p:cNvGraphicFramePr>
            <a:graphicFrameLocks noGrp="1"/>
          </p:cNvGraphicFramePr>
          <p:nvPr/>
        </p:nvGraphicFramePr>
        <p:xfrm>
          <a:off x="2303463" y="3352800"/>
          <a:ext cx="5400675" cy="1428750"/>
        </p:xfrm>
        <a:graphic>
          <a:graphicData uri="http://schemas.openxmlformats.org/drawingml/2006/table">
            <a:tbl>
              <a:tblPr/>
              <a:tblGrid>
                <a:gridCol w="172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4375">
                <a:tc rowSpan="2"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P(A|B)</a:t>
                      </a:r>
                      <a:endParaRPr kumimoji="0" lang="en-US" altLang="x-none" sz="4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=</a:t>
                      </a:r>
                      <a:endParaRPr kumimoji="0" lang="en-US" altLang="x-none" sz="4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P(B|A) P(A)</a:t>
                      </a:r>
                      <a:endParaRPr kumimoji="0" lang="en-US" altLang="x-none" sz="4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3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P(B)</a:t>
                      </a:r>
                      <a:endParaRPr kumimoji="0" lang="en-US" altLang="x-none" sz="4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560E378-1E25-F443-B25A-4509950005F3}"/>
              </a:ext>
            </a:extLst>
          </p:cNvPr>
          <p:cNvSpPr txBox="1"/>
          <p:nvPr/>
        </p:nvSpPr>
        <p:spPr>
          <a:xfrm>
            <a:off x="359792" y="5796061"/>
            <a:ext cx="7815987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Intro to DA with EO : </a:t>
            </a:r>
            <a:r>
              <a:rPr lang="en-US" sz="2800" dirty="0" err="1"/>
              <a:t>Lahoz</a:t>
            </a:r>
            <a:r>
              <a:rPr lang="en-US" sz="2800" dirty="0"/>
              <a:t> &amp; Schneider (2014) </a:t>
            </a:r>
          </a:p>
        </p:txBody>
      </p:sp>
    </p:spTree>
    <p:extLst>
      <p:ext uri="{BB962C8B-B14F-4D97-AF65-F5344CB8AC3E}">
        <p14:creationId xmlns:p14="http://schemas.microsoft.com/office/powerpoint/2010/main" val="383999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D5120-1FC0-9CCE-61F6-519D0F84E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CD41E-5DB9-45DB-B2B8-60FF59C1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AE58D-2862-2CC6-2E21-6BBDB1ECE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3613"/>
            <a:ext cx="9067800" cy="467565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So far we have covered aspects of Terrestrial Carbon separately: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Plant traits and phenology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Modelling photosynthesis and DGVMs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Observations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Actual observations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The PEM approach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But how are these types of knowledge brought together?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 do they represent key aspects of Terrestrial Carbon?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Case studies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Data Assimilation</a:t>
            </a:r>
          </a:p>
        </p:txBody>
      </p:sp>
    </p:spTree>
    <p:extLst>
      <p:ext uri="{BB962C8B-B14F-4D97-AF65-F5344CB8AC3E}">
        <p14:creationId xmlns:p14="http://schemas.microsoft.com/office/powerpoint/2010/main" val="3036757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87" y="627784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359792" y="223536"/>
            <a:ext cx="307007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multivariate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95" y="1818108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CB3D6-4C97-7B41-9AFD-57ACD739E7AD}"/>
              </a:ext>
            </a:extLst>
          </p:cNvPr>
          <p:cNvSpPr txBox="1"/>
          <p:nvPr/>
        </p:nvSpPr>
        <p:spPr>
          <a:xfrm>
            <a:off x="4450481" y="237617"/>
            <a:ext cx="4400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Identify the terms here: B, n, </a:t>
            </a:r>
            <a:r>
              <a:rPr lang="en-US" sz="2400" dirty="0" err="1"/>
              <a:t>x</a:t>
            </a:r>
            <a:r>
              <a:rPr lang="en-US" sz="2400" baseline="-25000" dirty="0" err="1"/>
              <a:t>b</a:t>
            </a:r>
            <a:endParaRPr lang="en-US" sz="2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39474-42D8-9B4E-9AB6-6EF7A3569705}"/>
              </a:ext>
            </a:extLst>
          </p:cNvPr>
          <p:cNvSpPr/>
          <p:nvPr/>
        </p:nvSpPr>
        <p:spPr bwMode="auto">
          <a:xfrm>
            <a:off x="1482695" y="1805103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/>
              <p:nvPr/>
            </p:nvSpPr>
            <p:spPr>
              <a:xfrm>
                <a:off x="4787363" y="4337155"/>
                <a:ext cx="5300554" cy="1578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  <m:sup/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363" y="4337155"/>
                <a:ext cx="5300554" cy="1578509"/>
              </a:xfrm>
              <a:prstGeom prst="rect">
                <a:avLst/>
              </a:prstGeom>
              <a:blipFill>
                <a:blip r:embed="rId4"/>
                <a:stretch>
                  <a:fillRect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/>
              <p:nvPr/>
            </p:nvSpPr>
            <p:spPr>
              <a:xfrm>
                <a:off x="5009628" y="3165761"/>
                <a:ext cx="5300554" cy="1228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28" y="3165761"/>
                <a:ext cx="5300554" cy="1228734"/>
              </a:xfrm>
              <a:prstGeom prst="rect">
                <a:avLst/>
              </a:prstGeom>
              <a:blipFill>
                <a:blip r:embed="rId5"/>
                <a:stretch>
                  <a:fillRect t="-1020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/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  <a:blipFill>
                <a:blip r:embed="rId6"/>
                <a:stretch>
                  <a:fillRect l="-3261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/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  <a:blipFill>
                <a:blip r:embed="rId7"/>
                <a:stretch>
                  <a:fillRect l="-326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/>
              <p:nvPr/>
            </p:nvSpPr>
            <p:spPr>
              <a:xfrm>
                <a:off x="4929206" y="1740393"/>
                <a:ext cx="5300554" cy="1144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206" y="1740393"/>
                <a:ext cx="5300554" cy="1144159"/>
              </a:xfrm>
              <a:prstGeom prst="rect">
                <a:avLst/>
              </a:prstGeom>
              <a:blipFill>
                <a:blip r:embed="rId8"/>
                <a:stretch>
                  <a:fillRect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ross 8">
            <a:extLst>
              <a:ext uri="{FF2B5EF4-FFF2-40B4-BE49-F238E27FC236}">
                <a16:creationId xmlns:a16="http://schemas.microsoft.com/office/drawing/2014/main" id="{1E76C98C-362D-9EBC-4E5C-B0056705AD7C}"/>
              </a:ext>
            </a:extLst>
          </p:cNvPr>
          <p:cNvSpPr/>
          <p:nvPr/>
        </p:nvSpPr>
        <p:spPr bwMode="auto">
          <a:xfrm flipV="1">
            <a:off x="3024088" y="3059757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580342-23A5-D198-F582-B83264646F81}"/>
              </a:ext>
            </a:extLst>
          </p:cNvPr>
          <p:cNvCxnSpPr/>
          <p:nvPr/>
        </p:nvCxnSpPr>
        <p:spPr bwMode="auto">
          <a:xfrm flipH="1" flipV="1">
            <a:off x="3168104" y="3178424"/>
            <a:ext cx="3096344" cy="1863852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oval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8484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0583F6-F441-1541-8CE2-EAC36F69E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888" y="179437"/>
            <a:ext cx="8464053" cy="6348040"/>
          </a:xfrm>
        </p:spPr>
      </p:pic>
    </p:spTree>
    <p:extLst>
      <p:ext uri="{BB962C8B-B14F-4D97-AF65-F5344CB8AC3E}">
        <p14:creationId xmlns:p14="http://schemas.microsoft.com/office/powerpoint/2010/main" val="723386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does DA aim to do?</a:t>
            </a:r>
            <a:endParaRPr lang="en-US" altLang="x-none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816100"/>
            <a:ext cx="9067800" cy="4987925"/>
          </a:xfrm>
        </p:spPr>
        <p:txBody>
          <a:bodyPr/>
          <a:lstStyle/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Use all available information about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A Priori information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The underlying model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The observations</a:t>
            </a:r>
          </a:p>
          <a:p>
            <a:pPr lvl="2" eaLnBrk="1">
              <a:buSzPct val="45000"/>
              <a:buFont typeface="Wingdings" charset="2"/>
              <a:buChar char=""/>
            </a:pPr>
            <a:r>
              <a:rPr lang="en-GB" altLang="x-none" dirty="0"/>
              <a:t>The observation </a:t>
            </a:r>
            <a:r>
              <a:rPr lang="en-GB" altLang="x-none" i="1" dirty="0"/>
              <a:t>operator</a:t>
            </a:r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Including estimates of </a:t>
            </a:r>
            <a:r>
              <a:rPr lang="en-GB" altLang="x-none" i="1" dirty="0"/>
              <a:t>uncertainty</a:t>
            </a:r>
            <a:r>
              <a:rPr lang="en-GB" altLang="x-none" dirty="0"/>
              <a:t> and the current state of the system</a:t>
            </a:r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To provide a best estimate of the true state of the system with quantified uncertainty</a:t>
            </a:r>
          </a:p>
          <a:p>
            <a:pPr eaLnBrk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000632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C6A9-B3DE-7240-B906-2A030425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Quaife</a:t>
            </a:r>
            <a:r>
              <a:rPr lang="en-US" b="1" dirty="0"/>
              <a:t> et al. 2008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F65F-6D1B-0445-8205-65BB2272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Quaife</a:t>
            </a:r>
            <a:r>
              <a:rPr lang="en-US" sz="2800" dirty="0"/>
              <a:t> et al.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Seek to use EO observations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MODIS reflectance over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improve C flux estimates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u="sng" dirty="0"/>
              <a:t>Spatially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Approach: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Model of C flux (DALEC)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H(x) is radiative transfer for forests (GORT)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Kalman filter</a:t>
            </a:r>
          </a:p>
        </p:txBody>
      </p:sp>
    </p:spTree>
    <p:extLst>
      <p:ext uri="{BB962C8B-B14F-4D97-AF65-F5344CB8AC3E}">
        <p14:creationId xmlns:p14="http://schemas.microsoft.com/office/powerpoint/2010/main" val="1804931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</a:t>
            </a:r>
            <a:endParaRPr lang="en-US" alt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41822-84F1-F26E-617A-1A755997C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19" y="1691605"/>
            <a:ext cx="4294103" cy="4859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D4DC9F-77DA-C1E3-273A-9CA17611D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592" y="1900966"/>
            <a:ext cx="4829723" cy="2211575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7EA0F53-F283-BD54-D370-474BC0499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265" y="4112541"/>
            <a:ext cx="4964360" cy="24390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ＭＳ Ｐゴシック" charset="-128"/>
              </a:defRPr>
            </a:lvl2pPr>
            <a:lvl3pPr marL="1143000" indent="-230188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ＭＳ Ｐゴシック" charset="-128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9pPr>
          </a:lstStyle>
          <a:p>
            <a:pPr eaLnBrk="1">
              <a:buFont typeface="Times New Roman" charset="0"/>
              <a:buChar char="•"/>
            </a:pPr>
            <a:r>
              <a:rPr lang="en-US" altLang="x-none" sz="2000" kern="0" dirty="0"/>
              <a:t>We have regular satellite surface reflectance data</a:t>
            </a:r>
          </a:p>
          <a:p>
            <a:pPr eaLnBrk="1">
              <a:buFont typeface="Times New Roman" charset="0"/>
              <a:buChar char="•"/>
            </a:pPr>
            <a:r>
              <a:rPr lang="en-US" altLang="x-none" sz="2000" kern="0" dirty="0"/>
              <a:t>We can map surface reflectance to LAI (observation operator)</a:t>
            </a:r>
          </a:p>
          <a:p>
            <a:pPr eaLnBrk="1">
              <a:buFont typeface="Times New Roman" charset="0"/>
              <a:buChar char="•"/>
            </a:pPr>
            <a:r>
              <a:rPr lang="en-US" altLang="x-none" sz="2000" kern="0" dirty="0"/>
              <a:t>We have a model than includes this variable</a:t>
            </a:r>
          </a:p>
          <a:p>
            <a:pPr eaLnBrk="1">
              <a:buFont typeface="Times New Roman" charset="0"/>
              <a:buChar char="•"/>
            </a:pPr>
            <a:r>
              <a:rPr lang="en-US" altLang="x-none" sz="2000" kern="0" dirty="0"/>
              <a:t>There is additional data from a flux tower to validate against</a:t>
            </a:r>
          </a:p>
        </p:txBody>
      </p:sp>
    </p:spTree>
    <p:extLst>
      <p:ext uri="{BB962C8B-B14F-4D97-AF65-F5344CB8AC3E}">
        <p14:creationId xmlns:p14="http://schemas.microsoft.com/office/powerpoint/2010/main" val="1816686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2008:  </a:t>
            </a:r>
            <a:r>
              <a:rPr lang="en-GB" altLang="x-none" sz="3100" dirty="0"/>
              <a:t>Modelled vs. observed reflectance</a:t>
            </a:r>
            <a:endParaRPr lang="en-US" altLang="x-none" dirty="0"/>
          </a:p>
        </p:txBody>
      </p:sp>
      <p:pic>
        <p:nvPicPr>
          <p:cNvPr id="30723" name="Picture 3" descr="refl_multi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1973263"/>
            <a:ext cx="9875837" cy="404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2030413" y="6145213"/>
            <a:ext cx="151130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Red</a:t>
            </a:r>
            <a:endParaRPr lang="en-US" altLang="x-none" sz="2000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873875" y="6145213"/>
            <a:ext cx="151288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NIR</a:t>
            </a:r>
            <a:endParaRPr lang="en-US" altLang="x-none" sz="2000"/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849313" y="6370638"/>
            <a:ext cx="79914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/>
              <a:t>Note BRF shape in red: can’t simulate with 1-D canopy (GORT here)</a:t>
            </a:r>
          </a:p>
        </p:txBody>
      </p:sp>
    </p:spTree>
    <p:extLst>
      <p:ext uri="{BB962C8B-B14F-4D97-AF65-F5344CB8AC3E}">
        <p14:creationId xmlns:p14="http://schemas.microsoft.com/office/powerpoint/2010/main" val="44119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Quaife</a:t>
            </a:r>
            <a:r>
              <a:rPr lang="en-US" sz="4000" b="1" dirty="0"/>
              <a:t> et al. 2008: </a:t>
            </a:r>
            <a:r>
              <a:rPr lang="en-GB" altLang="x-none" sz="4000" dirty="0"/>
              <a:t>The Kalman Filter</a:t>
            </a:r>
            <a:endParaRPr lang="en-US" altLang="x-none" sz="4000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067800" cy="30194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Linear process model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Linear observation operator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Assumes normally distributed errors </a:t>
            </a:r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84856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Mx</a:t>
            </a:r>
            <a:r>
              <a:rPr lang="en-GB" altLang="x-none" sz="3600" baseline="33000" dirty="0"/>
              <a:t>-</a:t>
            </a:r>
          </a:p>
          <a:p>
            <a:pPr eaLnBrk="1"/>
            <a:r>
              <a:rPr lang="en-GB" altLang="x-none" sz="3600" dirty="0"/>
              <a:t>						P	=	MP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M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 + Q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y – Hx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491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Quaife</a:t>
            </a:r>
            <a:r>
              <a:rPr lang="en-US" sz="4000" b="1" dirty="0"/>
              <a:t> et al. 2008: </a:t>
            </a:r>
            <a:r>
              <a:rPr lang="en-GB" altLang="x-none" sz="4000" dirty="0"/>
              <a:t>The Kalman filter</a:t>
            </a:r>
            <a:endParaRPr lang="en-US" altLang="x-none" sz="4000" dirty="0"/>
          </a:p>
        </p:txBody>
      </p:sp>
      <p:sp>
        <p:nvSpPr>
          <p:cNvPr id="12301" name="AutoShape 13"/>
          <p:cNvSpPr>
            <a:spLocks/>
          </p:cNvSpPr>
          <p:nvPr/>
        </p:nvSpPr>
        <p:spPr bwMode="auto">
          <a:xfrm>
            <a:off x="6845300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56829"/>
              <a:gd name="adj5" fmla="val 58912"/>
              <a:gd name="adj6" fmla="val -112519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State vector</a:t>
            </a:r>
            <a:endParaRPr lang="en-US" altLang="x-none" sz="3600"/>
          </a:p>
        </p:txBody>
      </p:sp>
      <p:sp>
        <p:nvSpPr>
          <p:cNvPr id="12302" name="AutoShape 14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63991"/>
              <a:gd name="adj5" fmla="val 57250"/>
              <a:gd name="adj6" fmla="val -12717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Model</a:t>
            </a:r>
            <a:endParaRPr lang="en-US" altLang="x-none" sz="3600"/>
          </a:p>
        </p:txBody>
      </p:sp>
      <p:sp>
        <p:nvSpPr>
          <p:cNvPr id="12303" name="AutoShape 15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63185"/>
              <a:gd name="adj5" fmla="val 121602"/>
              <a:gd name="adj6" fmla="val -13005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Covariancematrix</a:t>
            </a:r>
            <a:endParaRPr lang="en-US" altLang="x-none" sz="3600"/>
          </a:p>
        </p:txBody>
      </p:sp>
      <p:sp>
        <p:nvSpPr>
          <p:cNvPr id="12304" name="AutoShape 16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23292"/>
              <a:gd name="adj5" fmla="val 116315"/>
              <a:gd name="adj6" fmla="val -45583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Stochastic forcing</a:t>
            </a:r>
            <a:endParaRPr lang="en-US" altLang="x-none" sz="3600"/>
          </a:p>
        </p:txBody>
      </p:sp>
      <p:sp>
        <p:nvSpPr>
          <p:cNvPr id="12305" name="AutoShape 17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49264"/>
              <a:gd name="adj5" fmla="val 245620"/>
              <a:gd name="adj6" fmla="val -100333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Kalman gain</a:t>
            </a:r>
            <a:endParaRPr lang="en-US" altLang="x-none" sz="3600"/>
          </a:p>
        </p:txBody>
      </p:sp>
      <p:sp>
        <p:nvSpPr>
          <p:cNvPr id="12306" name="AutoShape 18"/>
          <p:cNvSpPr>
            <a:spLocks/>
          </p:cNvSpPr>
          <p:nvPr/>
        </p:nvSpPr>
        <p:spPr bwMode="auto">
          <a:xfrm>
            <a:off x="6845300" y="2124075"/>
            <a:ext cx="2803525" cy="1050925"/>
          </a:xfrm>
          <a:prstGeom prst="borderCallout2">
            <a:avLst>
              <a:gd name="adj1" fmla="val 10875"/>
              <a:gd name="adj2" fmla="val -2718"/>
              <a:gd name="adj3" fmla="val 10875"/>
              <a:gd name="adj4" fmla="val -32106"/>
              <a:gd name="adj5" fmla="val 256949"/>
              <a:gd name="adj6" fmla="val -64667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vector</a:t>
            </a:r>
            <a:endParaRPr lang="en-US" altLang="x-none" sz="3600"/>
          </a:p>
        </p:txBody>
      </p:sp>
      <p:sp>
        <p:nvSpPr>
          <p:cNvPr id="12307" name="AutoShape 19"/>
          <p:cNvSpPr>
            <a:spLocks/>
          </p:cNvSpPr>
          <p:nvPr/>
        </p:nvSpPr>
        <p:spPr bwMode="auto">
          <a:xfrm>
            <a:off x="6840538" y="2124075"/>
            <a:ext cx="2808287" cy="1554163"/>
          </a:xfrm>
          <a:prstGeom prst="borderCallout2">
            <a:avLst>
              <a:gd name="adj1" fmla="val 7356"/>
              <a:gd name="adj2" fmla="val -2713"/>
              <a:gd name="adj3" fmla="val 7356"/>
              <a:gd name="adj4" fmla="val -11870"/>
              <a:gd name="adj5" fmla="val 215731"/>
              <a:gd name="adj6" fmla="val -2204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covariance matrix</a:t>
            </a:r>
            <a:endParaRPr lang="en-US" altLang="x-none" sz="3600"/>
          </a:p>
        </p:txBody>
      </p:sp>
      <p:sp>
        <p:nvSpPr>
          <p:cNvPr id="12309" name="AutoShape 21"/>
          <p:cNvSpPr>
            <a:spLocks/>
          </p:cNvSpPr>
          <p:nvPr/>
        </p:nvSpPr>
        <p:spPr bwMode="auto">
          <a:xfrm>
            <a:off x="6840538" y="2113086"/>
            <a:ext cx="2808287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8431"/>
              <a:gd name="adj5" fmla="val 231819"/>
              <a:gd name="adj6" fmla="val -35898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 dirty="0"/>
              <a:t>Observation operator</a:t>
            </a:r>
            <a:endParaRPr lang="en-US" altLang="x-none" sz="3600" dirty="0"/>
          </a:p>
        </p:txBody>
      </p:sp>
    </p:spTree>
    <p:extLst>
      <p:ext uri="{BB962C8B-B14F-4D97-AF65-F5344CB8AC3E}">
        <p14:creationId xmlns:p14="http://schemas.microsoft.com/office/powerpoint/2010/main" val="562920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1" grpId="0" animBg="1"/>
      <p:bldP spid="12301" grpId="1" animBg="1"/>
      <p:bldP spid="12302" grpId="0" animBg="1"/>
      <p:bldP spid="12302" grpId="1" animBg="1"/>
      <p:bldP spid="12303" grpId="0" animBg="1"/>
      <p:bldP spid="12303" grpId="1" animBg="1"/>
      <p:bldP spid="12304" grpId="0" animBg="1"/>
      <p:bldP spid="12304" grpId="1" animBg="1"/>
      <p:bldP spid="12305" grpId="0" animBg="1"/>
      <p:bldP spid="12305" grpId="1" animBg="1"/>
      <p:bldP spid="12306" grpId="0" animBg="1"/>
      <p:bldP spid="12306" grpId="1" animBg="1"/>
      <p:bldP spid="12307" grpId="0" animBg="1"/>
      <p:bldP spid="12307" grpId="1" animBg="1"/>
      <p:bldP spid="12309" grpId="0" animBg="1"/>
      <p:bldP spid="1230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600" b="1" dirty="0" err="1"/>
              <a:t>Quaife</a:t>
            </a:r>
            <a:r>
              <a:rPr lang="en-US" sz="3600" b="1" dirty="0"/>
              <a:t> et al. 2008: </a:t>
            </a:r>
            <a:r>
              <a:rPr lang="en-US" altLang="x-none" sz="3500" dirty="0"/>
              <a:t>Kalman Filter DA</a:t>
            </a:r>
            <a:endParaRPr lang="en-US" altLang="x-none" dirty="0"/>
          </a:p>
        </p:txBody>
      </p:sp>
      <p:pic>
        <p:nvPicPr>
          <p:cNvPr id="26627" name="Picture 3" descr="Cf_modisL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52" y="1538579"/>
            <a:ext cx="6192838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754249" y="6021096"/>
            <a:ext cx="8568952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/>
          <a:lstStyle>
            <a:lvl1pPr marL="377825" indent="-3778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x-none" sz="2200" dirty="0"/>
              <a:t>Data assimilation into DALEC ecological model: </a:t>
            </a:r>
            <a:r>
              <a:rPr lang="en-GB" altLang="x-none" sz="2200" dirty="0" err="1"/>
              <a:t>Quaife</a:t>
            </a:r>
            <a:r>
              <a:rPr lang="en-GB" altLang="x-none" sz="2200" dirty="0"/>
              <a:t> et al. 2008</a:t>
            </a:r>
            <a:endParaRPr lang="en-GB" altLang="x-none" sz="3500" dirty="0"/>
          </a:p>
        </p:txBody>
      </p:sp>
    </p:spTree>
    <p:extLst>
      <p:ext uri="{BB962C8B-B14F-4D97-AF65-F5344CB8AC3E}">
        <p14:creationId xmlns:p14="http://schemas.microsoft.com/office/powerpoint/2010/main" val="1655060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2008: </a:t>
            </a:r>
            <a:r>
              <a:rPr lang="en-GB" altLang="x-none" sz="2900" dirty="0">
                <a:solidFill>
                  <a:schemeClr val="tx1"/>
                </a:solidFill>
              </a:rPr>
              <a:t>Mean NEP for 2000-2002</a:t>
            </a:r>
            <a:endParaRPr lang="en-US" altLang="x-none" dirty="0">
              <a:solidFill>
                <a:schemeClr val="tx1"/>
              </a:solidFill>
            </a:endParaRPr>
          </a:p>
        </p:txBody>
      </p:sp>
      <p:grpSp>
        <p:nvGrpSpPr>
          <p:cNvPr id="36867" name="Group 3"/>
          <p:cNvGrpSpPr>
            <a:grpSpLocks noChangeAspect="1"/>
          </p:cNvGrpSpPr>
          <p:nvPr/>
        </p:nvGrpSpPr>
        <p:grpSpPr bwMode="auto">
          <a:xfrm>
            <a:off x="1595438" y="2519363"/>
            <a:ext cx="7624762" cy="4386262"/>
            <a:chOff x="548" y="1060"/>
            <a:chExt cx="5446" cy="3132"/>
          </a:xfrm>
        </p:grpSpPr>
        <p:grpSp>
          <p:nvGrpSpPr>
            <p:cNvPr id="36869" name="Group 4"/>
            <p:cNvGrpSpPr>
              <a:grpSpLocks noChangeAspect="1"/>
            </p:cNvGrpSpPr>
            <p:nvPr/>
          </p:nvGrpSpPr>
          <p:grpSpPr bwMode="auto">
            <a:xfrm>
              <a:off x="1509" y="1060"/>
              <a:ext cx="2767" cy="3132"/>
              <a:chOff x="1474" y="754"/>
              <a:chExt cx="2767" cy="3132"/>
            </a:xfrm>
          </p:grpSpPr>
          <p:pic>
            <p:nvPicPr>
              <p:cNvPr id="36874" name="Picture 5" descr="NEP3yearMea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5" y="754"/>
                <a:ext cx="2461" cy="2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75" name="Text Box 6"/>
              <p:cNvSpPr txBox="1">
                <a:spLocks noChangeAspect="1" noChangeArrowheads="1"/>
              </p:cNvSpPr>
              <p:nvPr/>
            </p:nvSpPr>
            <p:spPr bwMode="auto">
              <a:xfrm>
                <a:off x="1474" y="3293"/>
                <a:ext cx="408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15</a:t>
                </a:r>
                <a:endParaRPr lang="en-US" altLang="x-none"/>
              </a:p>
            </p:txBody>
          </p:sp>
          <p:sp>
            <p:nvSpPr>
              <p:cNvPr id="36876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3742" y="3293"/>
                <a:ext cx="499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65</a:t>
                </a:r>
                <a:endParaRPr lang="en-US" altLang="x-none"/>
              </a:p>
            </p:txBody>
          </p:sp>
          <p:sp>
            <p:nvSpPr>
              <p:cNvPr id="36877" name="Text Box 8"/>
              <p:cNvSpPr txBox="1">
                <a:spLocks noChangeAspect="1" noChangeArrowheads="1"/>
              </p:cNvSpPr>
              <p:nvPr/>
            </p:nvSpPr>
            <p:spPr bwMode="auto">
              <a:xfrm>
                <a:off x="2291" y="3613"/>
                <a:ext cx="1632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gC/m</a:t>
                </a:r>
                <a:r>
                  <a:rPr lang="en-GB" altLang="x-none" sz="2000" baseline="30000"/>
                  <a:t>2</a:t>
                </a:r>
                <a:r>
                  <a:rPr lang="en-GB" altLang="x-none" sz="2000"/>
                  <a:t>/year</a:t>
                </a:r>
                <a:endParaRPr lang="en-US" altLang="x-none" sz="2000"/>
              </a:p>
            </p:txBody>
          </p:sp>
        </p:grpSp>
        <p:sp>
          <p:nvSpPr>
            <p:cNvPr id="36870" name="Line 9"/>
            <p:cNvSpPr>
              <a:spLocks noChangeAspect="1" noChangeShapeType="1"/>
            </p:cNvSpPr>
            <p:nvPr/>
          </p:nvSpPr>
          <p:spPr bwMode="auto">
            <a:xfrm>
              <a:off x="1346" y="1077"/>
              <a:ext cx="0" cy="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1" name="Text Box 10"/>
            <p:cNvSpPr txBox="1">
              <a:spLocks noChangeAspect="1" noChangeArrowheads="1"/>
            </p:cNvSpPr>
            <p:nvPr/>
          </p:nvSpPr>
          <p:spPr bwMode="auto">
            <a:xfrm>
              <a:off x="548" y="2147"/>
              <a:ext cx="771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GB" altLang="x-none" sz="2000"/>
                <a:t>4.5 km</a:t>
              </a:r>
              <a:endParaRPr lang="en-US" altLang="x-none" sz="2000"/>
            </a:p>
          </p:txBody>
        </p:sp>
        <p:sp>
          <p:nvSpPr>
            <p:cNvPr id="36872" name="Line 11"/>
            <p:cNvSpPr>
              <a:spLocks noChangeAspect="1" noChangeShapeType="1"/>
            </p:cNvSpPr>
            <p:nvPr/>
          </p:nvSpPr>
          <p:spPr bwMode="auto">
            <a:xfrm flipH="1">
              <a:off x="2864" y="1661"/>
              <a:ext cx="1422" cy="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3" name="Text Box 12"/>
            <p:cNvSpPr txBox="1">
              <a:spLocks noChangeAspect="1" noChangeArrowheads="1"/>
            </p:cNvSpPr>
            <p:nvPr/>
          </p:nvSpPr>
          <p:spPr bwMode="auto">
            <a:xfrm>
              <a:off x="3911" y="1525"/>
              <a:ext cx="2083" cy="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GB" altLang="x-none"/>
                <a:t>Flux Tower</a:t>
              </a:r>
              <a:endParaRPr lang="en-US" altLang="x-none"/>
            </a:p>
          </p:txBody>
        </p:sp>
      </p:grpSp>
      <p:sp>
        <p:nvSpPr>
          <p:cNvPr id="36868" name="Text Box 13"/>
          <p:cNvSpPr txBox="1">
            <a:spLocks noChangeArrowheads="1"/>
          </p:cNvSpPr>
          <p:nvPr/>
        </p:nvSpPr>
        <p:spPr bwMode="auto">
          <a:xfrm>
            <a:off x="7232650" y="4387850"/>
            <a:ext cx="2778125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Spatial average = 50.9</a:t>
            </a:r>
          </a:p>
          <a:p>
            <a:pPr eaLnBrk="1" hangingPunct="1"/>
            <a:r>
              <a:rPr lang="en-GB" altLang="x-none" sz="2000"/>
              <a:t>Std. dev. = 9.7</a:t>
            </a:r>
          </a:p>
          <a:p>
            <a:pPr eaLnBrk="1" hangingPunct="1"/>
            <a:r>
              <a:rPr lang="en-GB" altLang="x-none" sz="2000"/>
              <a:t>(gC/m</a:t>
            </a:r>
            <a:r>
              <a:rPr lang="en-GB" altLang="x-none" sz="2000" baseline="30000"/>
              <a:t>2</a:t>
            </a:r>
            <a:r>
              <a:rPr lang="en-GB" altLang="x-none" sz="2000"/>
              <a:t>/year)</a:t>
            </a:r>
            <a:endParaRPr lang="en-US" altLang="x-none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93A5ED-F66C-FF43-AF2F-F92916D1193F}"/>
              </a:ext>
            </a:extLst>
          </p:cNvPr>
          <p:cNvSpPr/>
          <p:nvPr/>
        </p:nvSpPr>
        <p:spPr>
          <a:xfrm>
            <a:off x="483741" y="1630650"/>
            <a:ext cx="5144358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EO data: </a:t>
            </a:r>
            <a:r>
              <a:rPr lang="en-GB" altLang="x-none" u="sng" dirty="0"/>
              <a:t>spatial DA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113004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F4316-BD4F-57CA-8FEC-9A78CFC4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 – Forest Biomass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B0594-0EDB-509A-3BF1-EEC600DF3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8475"/>
            <a:ext cx="5903639" cy="4987925"/>
          </a:xfrm>
        </p:spPr>
        <p:txBody>
          <a:bodyPr/>
          <a:lstStyle/>
          <a:p>
            <a:r>
              <a:rPr lang="en-US" dirty="0"/>
              <a:t>How to measure forest Biomass</a:t>
            </a:r>
          </a:p>
          <a:p>
            <a:r>
              <a:rPr lang="en-US" dirty="0"/>
              <a:t>	- DBH (Diameter at Breast Height)</a:t>
            </a:r>
          </a:p>
          <a:p>
            <a:r>
              <a:rPr lang="en-US" dirty="0"/>
              <a:t>	- TLS (Terrestrial Laser Scanning)</a:t>
            </a:r>
          </a:p>
        </p:txBody>
      </p:sp>
      <p:pic>
        <p:nvPicPr>
          <p:cNvPr id="2052" name="Picture 4" descr="Tree Regulations | Let's Connect Redmond">
            <a:extLst>
              <a:ext uri="{FF2B5EF4-FFF2-40B4-BE49-F238E27FC236}">
                <a16:creationId xmlns:a16="http://schemas.microsoft.com/office/drawing/2014/main" id="{B7583634-6AEA-C599-16BC-EEBD930FC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36" y="1779876"/>
            <a:ext cx="2576025" cy="257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trees with different colors&#10;&#10;AI-generated content may be incorrect.">
            <a:extLst>
              <a:ext uri="{FF2B5EF4-FFF2-40B4-BE49-F238E27FC236}">
                <a16:creationId xmlns:a16="http://schemas.microsoft.com/office/drawing/2014/main" id="{F3EE2DB8-265F-3E0F-E6C7-1080163C6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080" y="4048124"/>
            <a:ext cx="2194637" cy="2691789"/>
          </a:xfrm>
          <a:prstGeom prst="rect">
            <a:avLst/>
          </a:prstGeom>
        </p:spPr>
      </p:pic>
      <p:pic>
        <p:nvPicPr>
          <p:cNvPr id="7" name="Picture 6" descr="A graph of different types of numbers&#10;&#10;AI-generated content may be incorrect.">
            <a:extLst>
              <a:ext uri="{FF2B5EF4-FFF2-40B4-BE49-F238E27FC236}">
                <a16:creationId xmlns:a16="http://schemas.microsoft.com/office/drawing/2014/main" id="{49AE3C25-E8FA-4827-72CE-B6F6BE22D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343" y="4541857"/>
            <a:ext cx="4516143" cy="219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93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2008: </a:t>
            </a:r>
            <a:r>
              <a:rPr lang="en-GB" altLang="x-none" sz="3200" dirty="0"/>
              <a:t>The Ensemble Kalman Filter</a:t>
            </a:r>
            <a:endParaRPr lang="en-US" altLang="x-none" sz="3200" dirty="0"/>
          </a:p>
        </p:txBody>
      </p:sp>
      <p:sp>
        <p:nvSpPr>
          <p:cNvPr id="61443" name="Text Box 4"/>
          <p:cNvSpPr txBox="1">
            <a:spLocks noChangeArrowheads="1"/>
          </p:cNvSpPr>
          <p:nvPr/>
        </p:nvSpPr>
        <p:spPr bwMode="auto">
          <a:xfrm>
            <a:off x="431800" y="2794000"/>
            <a:ext cx="187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No assimilation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sp>
        <p:nvSpPr>
          <p:cNvPr id="61444" name="Text Box 5"/>
          <p:cNvSpPr txBox="1">
            <a:spLocks noChangeArrowheads="1"/>
          </p:cNvSpPr>
          <p:nvPr/>
        </p:nvSpPr>
        <p:spPr bwMode="auto">
          <a:xfrm>
            <a:off x="457200" y="4699000"/>
            <a:ext cx="1879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Assimilating MODIS surface reflectance bands 1 and 2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pic>
        <p:nvPicPr>
          <p:cNvPr id="61445" name="Picture 6" descr="NEP_multiplot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581150"/>
            <a:ext cx="7161212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3767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NEPnewpNOB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1988"/>
            <a:ext cx="10080625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2800" b="1" dirty="0" err="1"/>
              <a:t>Quaife</a:t>
            </a:r>
            <a:r>
              <a:rPr lang="en-US" sz="2800" b="1" dirty="0"/>
              <a:t> et al. 2008: </a:t>
            </a:r>
            <a:br>
              <a:rPr lang="en-US" sz="2800" b="1" dirty="0"/>
            </a:br>
            <a:r>
              <a:rPr lang="en-GB" altLang="x-none" sz="2800" dirty="0"/>
              <a:t>NEP – Site2 (intermediate) parameters, with/without DA</a:t>
            </a:r>
            <a:endParaRPr lang="en-US" altLang="x-none" sz="2800" dirty="0"/>
          </a:p>
        </p:txBody>
      </p:sp>
      <p:pic>
        <p:nvPicPr>
          <p:cNvPr id="29700" name="Picture 4" descr="NEPnew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4213"/>
            <a:ext cx="10080625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2687638" y="5795963"/>
            <a:ext cx="5160962" cy="1557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Model running at Site 2, Oregon </a:t>
            </a:r>
          </a:p>
          <a:p>
            <a:pPr eaLnBrk="1" hangingPunct="1"/>
            <a:r>
              <a:rPr lang="en-GB" altLang="x-none" sz="2000"/>
              <a:t>Site 1 model </a:t>
            </a:r>
            <a:r>
              <a:rPr lang="en-GB" altLang="x-none" sz="2000" b="1"/>
              <a:t>EO-calibrated</a:t>
            </a:r>
            <a:r>
              <a:rPr lang="en-GB" altLang="x-none" sz="2000"/>
              <a:t> at site 2</a:t>
            </a:r>
            <a:br>
              <a:rPr lang="en-GB" altLang="x-none" sz="2000"/>
            </a:br>
            <a:r>
              <a:rPr lang="en-GB" altLang="x-none" sz="2000"/>
              <a:t>NEP observations from Site 2</a:t>
            </a:r>
          </a:p>
          <a:p>
            <a:pPr eaLnBrk="1" hangingPunct="1"/>
            <a:r>
              <a:rPr lang="en-GB" altLang="x-none" sz="2000" b="1"/>
              <a:t>Shows ability to spatialise</a:t>
            </a:r>
            <a:endParaRPr lang="en-US" altLang="x-none" sz="2000" b="1"/>
          </a:p>
        </p:txBody>
      </p:sp>
    </p:spTree>
    <p:extLst>
      <p:ext uri="{BB962C8B-B14F-4D97-AF65-F5344CB8AC3E}">
        <p14:creationId xmlns:p14="http://schemas.microsoft.com/office/powerpoint/2010/main" val="160008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MacBean</a:t>
            </a:r>
            <a:r>
              <a:rPr lang="en-US" sz="4000" b="1" dirty="0"/>
              <a:t> et al. 2018: </a:t>
            </a:r>
            <a:r>
              <a:rPr lang="en-GB" altLang="x-none" sz="4000" dirty="0"/>
              <a:t>Particle Filters</a:t>
            </a:r>
            <a:endParaRPr lang="en-US" altLang="x-none" sz="4000" dirty="0"/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 + Q</a:t>
            </a:r>
          </a:p>
          <a:p>
            <a:pPr eaLnBrk="1"/>
            <a:endParaRPr lang="en-GB" altLang="x-none" sz="3600" dirty="0"/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dirty="0"/>
              <a:t>						e.g. Metropolis-Hastings</a:t>
            </a:r>
          </a:p>
        </p:txBody>
      </p:sp>
    </p:spTree>
    <p:extLst>
      <p:ext uri="{BB962C8B-B14F-4D97-AF65-F5344CB8AC3E}">
        <p14:creationId xmlns:p14="http://schemas.microsoft.com/office/powerpoint/2010/main" val="174026229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F33A-AFB7-4944-9B03-414F51D4F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7B2BD-887D-8A42-9032-BC8F7878E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Markov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probability of each event depends only on the state attained in the previous event. </a:t>
            </a:r>
          </a:p>
          <a:p>
            <a:r>
              <a:rPr lang="en-GB" sz="2400" dirty="0"/>
              <a:t>Markov Chain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 countably infinite sequence, in which the </a:t>
            </a:r>
            <a:r>
              <a:rPr lang="en-GB" sz="2400" b="1" dirty="0"/>
              <a:t>chain</a:t>
            </a:r>
            <a:r>
              <a:rPr lang="en-GB" sz="2400" dirty="0"/>
              <a:t> moves state at discrete time steps, gives a discrete-time </a:t>
            </a:r>
            <a:r>
              <a:rPr lang="en-GB" sz="2400" b="1" dirty="0"/>
              <a:t>Markov chain</a:t>
            </a:r>
            <a:r>
              <a:rPr lang="en-GB" sz="2400" dirty="0"/>
              <a:t> (DTMC)</a:t>
            </a:r>
            <a:endParaRPr lang="en-US" sz="2400" dirty="0"/>
          </a:p>
        </p:txBody>
      </p:sp>
      <p:pic>
        <p:nvPicPr>
          <p:cNvPr id="3074" name="Picture 2" descr="Tutorial) Markov Chains in Python - DataCamp">
            <a:extLst>
              <a:ext uri="{FF2B5EF4-FFF2-40B4-BE49-F238E27FC236}">
                <a16:creationId xmlns:a16="http://schemas.microsoft.com/office/drawing/2014/main" id="{58057843-B06A-2A41-AAF8-082160D4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36" y="4715941"/>
            <a:ext cx="3672408" cy="27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104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506CB-73DE-0A49-9224-F2CBE6C7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72" y="2055019"/>
            <a:ext cx="7772400" cy="2133600"/>
          </a:xfrm>
          <a:prstGeom prst="rect">
            <a:avLst/>
          </a:prstGeom>
        </p:spPr>
      </p:pic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MacBean</a:t>
            </a:r>
            <a:r>
              <a:rPr lang="en-US" sz="4000" b="1" dirty="0"/>
              <a:t> et al. 2018: </a:t>
            </a:r>
            <a:r>
              <a:rPr lang="en-GB" altLang="x-none" sz="4000" dirty="0"/>
              <a:t>Particle Filters</a:t>
            </a:r>
            <a:endParaRPr lang="en-US" altLang="x-none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8E6B3-953A-0840-975A-7304DC682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22" y="4164583"/>
            <a:ext cx="7759700" cy="1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C82D87-E25B-9248-B3D2-B5720193C12C}"/>
              </a:ext>
            </a:extLst>
          </p:cNvPr>
          <p:cNvSpPr txBox="1"/>
          <p:nvPr/>
        </p:nvSpPr>
        <p:spPr>
          <a:xfrm>
            <a:off x="3528144" y="5218683"/>
            <a:ext cx="2478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Acceptance ratio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91304C-FAD6-5546-ACF1-2988F986ABD6}"/>
              </a:ext>
            </a:extLst>
          </p:cNvPr>
          <p:cNvSpPr txBox="1"/>
          <p:nvPr/>
        </p:nvSpPr>
        <p:spPr>
          <a:xfrm>
            <a:off x="138849" y="1590647"/>
            <a:ext cx="53078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transition from X(t) to X(t+1)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E5FA3-AB72-BE4D-A5E7-FFE3ABECC5AB}"/>
              </a:ext>
            </a:extLst>
          </p:cNvPr>
          <p:cNvSpPr txBox="1"/>
          <p:nvPr/>
        </p:nvSpPr>
        <p:spPr>
          <a:xfrm>
            <a:off x="5832400" y="2685994"/>
            <a:ext cx="26340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q: proposal kernel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8F8F1D-7524-E244-83D4-FA0C98CA5559}"/>
              </a:ext>
            </a:extLst>
          </p:cNvPr>
          <p:cNvSpPr/>
          <p:nvPr/>
        </p:nvSpPr>
        <p:spPr>
          <a:xfrm>
            <a:off x="3024088" y="6985401"/>
            <a:ext cx="5038725" cy="3785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arxiv.org</a:t>
            </a:r>
            <a:r>
              <a:rPr lang="en-US" sz="2000" dirty="0"/>
              <a:t>/pdf/1504.01896.pdf</a:t>
            </a:r>
          </a:p>
        </p:txBody>
      </p:sp>
    </p:spTree>
    <p:extLst>
      <p:ext uri="{BB962C8B-B14F-4D97-AF65-F5344CB8AC3E}">
        <p14:creationId xmlns:p14="http://schemas.microsoft.com/office/powerpoint/2010/main" val="1457361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C4D-EEEB-8D41-A1C8-B0211B2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err="1"/>
              <a:t>MacBean</a:t>
            </a:r>
            <a:r>
              <a:rPr lang="en-US" sz="3600" b="1" dirty="0"/>
              <a:t> et al. 2018: </a:t>
            </a:r>
            <a:r>
              <a:rPr lang="en-US" sz="3600" dirty="0"/>
              <a:t>Solar-Induced Fluorescence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AD4189-3E66-4347-8ED1-1168C2B6D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008" y="1768475"/>
            <a:ext cx="8271433" cy="4987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F329AD-D298-6946-B674-7DDEB8CA7B47}"/>
              </a:ext>
            </a:extLst>
          </p:cNvPr>
          <p:cNvSpPr/>
          <p:nvPr/>
        </p:nvSpPr>
        <p:spPr>
          <a:xfrm>
            <a:off x="3672160" y="6756400"/>
            <a:ext cx="3187668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GPP = a + b SIF</a:t>
            </a:r>
          </a:p>
        </p:txBody>
      </p:sp>
    </p:spTree>
    <p:extLst>
      <p:ext uri="{BB962C8B-B14F-4D97-AF65-F5344CB8AC3E}">
        <p14:creationId xmlns:p14="http://schemas.microsoft.com/office/powerpoint/2010/main" val="973490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C4D-EEEB-8D41-A1C8-B0211B2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err="1"/>
              <a:t>MacBean</a:t>
            </a:r>
            <a:r>
              <a:rPr lang="en-US" sz="3600" b="1" dirty="0"/>
              <a:t> et al. 2018: </a:t>
            </a:r>
            <a:r>
              <a:rPr lang="en-US" sz="3600" dirty="0"/>
              <a:t>Model GPP (prior)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F329AD-D298-6946-B674-7DDEB8CA7B47}"/>
              </a:ext>
            </a:extLst>
          </p:cNvPr>
          <p:cNvSpPr/>
          <p:nvPr/>
        </p:nvSpPr>
        <p:spPr>
          <a:xfrm>
            <a:off x="3672160" y="6756400"/>
            <a:ext cx="3187668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GPP = a + b SIF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53F4D1-83F9-C14A-B205-4401061AE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848" y="1588409"/>
            <a:ext cx="8131711" cy="5220358"/>
          </a:xfrm>
        </p:spPr>
      </p:pic>
    </p:spTree>
    <p:extLst>
      <p:ext uri="{BB962C8B-B14F-4D97-AF65-F5344CB8AC3E}">
        <p14:creationId xmlns:p14="http://schemas.microsoft.com/office/powerpoint/2010/main" val="3144353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EF821-70AD-E04C-8573-37BD8D84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861"/>
            <a:ext cx="10080625" cy="528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7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3DVAR</a:t>
            </a:r>
            <a:endParaRPr lang="en-US" altLang="x-none"/>
          </a:p>
        </p:txBody>
      </p:sp>
      <p:sp>
        <p:nvSpPr>
          <p:cNvPr id="88067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727200" y="3065463"/>
            <a:ext cx="6262688" cy="1866900"/>
          </a:xfrm>
        </p:spPr>
        <p:txBody>
          <a:bodyPr anchor="ctr"/>
          <a:lstStyle/>
          <a:p>
            <a:pPr eaLnBrk="1"/>
            <a:r>
              <a:rPr lang="en-GB" altLang="x-none" sz="3600" dirty="0"/>
              <a:t>J(x) 	=	( x-x</a:t>
            </a:r>
            <a:r>
              <a:rPr lang="en-GB" altLang="x-none" sz="3600" baseline="30000" dirty="0"/>
              <a:t>- </a:t>
            </a:r>
            <a:r>
              <a:rPr lang="en-GB" altLang="x-none" sz="3600" dirty="0"/>
              <a:t>) P</a:t>
            </a:r>
            <a:r>
              <a:rPr lang="en-GB" altLang="x-none" sz="3600" baseline="30000" dirty="0"/>
              <a:t>-1 </a:t>
            </a:r>
            <a:r>
              <a:rPr lang="en-GB" altLang="x-none" sz="3600" dirty="0"/>
              <a:t>( x-x</a:t>
            </a:r>
            <a:r>
              <a:rPr lang="en-GB" altLang="x-none" sz="3600" baseline="30000" dirty="0"/>
              <a:t>- </a:t>
            </a:r>
            <a:r>
              <a:rPr lang="en-GB" altLang="x-none" sz="3600" dirty="0"/>
              <a:t>)</a:t>
            </a:r>
            <a:r>
              <a:rPr lang="en-GB" altLang="x-none" sz="3600" baseline="30000" dirty="0"/>
              <a:t>T 	</a:t>
            </a:r>
            <a:r>
              <a:rPr lang="en-GB" altLang="x-none" sz="3600" dirty="0"/>
              <a:t>+</a:t>
            </a:r>
            <a:endParaRPr lang="en-GB" altLang="x-none" sz="3600" baseline="30000" dirty="0"/>
          </a:p>
          <a:p>
            <a:pPr eaLnBrk="1"/>
            <a:r>
              <a:rPr lang="en-GB" altLang="x-none" sz="3600" baseline="30000" dirty="0"/>
              <a:t>			</a:t>
            </a:r>
            <a:r>
              <a:rPr lang="en-GB" altLang="x-none" sz="3600" dirty="0"/>
              <a:t>	( y-h(x) ) R</a:t>
            </a:r>
            <a:r>
              <a:rPr lang="en-GB" altLang="x-none" sz="3600" baseline="30000" dirty="0"/>
              <a:t>-1 </a:t>
            </a:r>
            <a:r>
              <a:rPr lang="en-GB" altLang="x-none" sz="3600" dirty="0"/>
              <a:t>( y-h(x) )</a:t>
            </a:r>
            <a:r>
              <a:rPr lang="en-GB" altLang="x-none" sz="3600" baseline="30000" dirty="0"/>
              <a:t>T</a:t>
            </a:r>
            <a:endParaRPr lang="en-US" altLang="x-none" sz="3600" baseline="30000" dirty="0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3024188" y="1908175"/>
            <a:ext cx="5184775" cy="1370013"/>
            <a:chOff x="1905" y="1202"/>
            <a:chExt cx="3266" cy="863"/>
          </a:xfrm>
        </p:grpSpPr>
        <p:sp>
          <p:nvSpPr>
            <p:cNvPr id="88073" name="AutoShape 8"/>
            <p:cNvSpPr>
              <a:spLocks/>
            </p:cNvSpPr>
            <p:nvPr/>
          </p:nvSpPr>
          <p:spPr bwMode="auto">
            <a:xfrm rot="5400000">
              <a:off x="2925" y="817"/>
              <a:ext cx="228" cy="2268"/>
            </a:xfrm>
            <a:prstGeom prst="leftBrace">
              <a:avLst>
                <a:gd name="adj1" fmla="val 82895"/>
                <a:gd name="adj2" fmla="val 50394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88074" name="Rectangle 11"/>
            <p:cNvSpPr>
              <a:spLocks noChangeArrowheads="1"/>
            </p:cNvSpPr>
            <p:nvPr/>
          </p:nvSpPr>
          <p:spPr bwMode="auto">
            <a:xfrm>
              <a:off x="3266" y="1202"/>
              <a:ext cx="1905" cy="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 sz="3200"/>
                <a:t>Background</a:t>
              </a:r>
              <a:endParaRPr lang="en-US" altLang="x-none" sz="3200"/>
            </a:p>
          </p:txBody>
        </p:sp>
        <p:cxnSp>
          <p:nvCxnSpPr>
            <p:cNvPr id="88075" name="AutoShape 13"/>
            <p:cNvCxnSpPr>
              <a:cxnSpLocks noChangeShapeType="1"/>
              <a:stCxn id="88074" idx="1"/>
              <a:endCxn id="88073" idx="1"/>
            </p:cNvCxnSpPr>
            <p:nvPr/>
          </p:nvCxnSpPr>
          <p:spPr bwMode="auto">
            <a:xfrm rot="10800000" flipV="1">
              <a:off x="3039" y="1429"/>
              <a:ext cx="215" cy="396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655763" y="4786313"/>
            <a:ext cx="5976937" cy="1441450"/>
            <a:chOff x="1043" y="3015"/>
            <a:chExt cx="3765" cy="908"/>
          </a:xfrm>
        </p:grpSpPr>
        <p:sp>
          <p:nvSpPr>
            <p:cNvPr id="88070" name="AutoShape 9"/>
            <p:cNvSpPr>
              <a:spLocks/>
            </p:cNvSpPr>
            <p:nvPr/>
          </p:nvSpPr>
          <p:spPr bwMode="auto">
            <a:xfrm rot="-5400000">
              <a:off x="3243" y="1677"/>
              <a:ext cx="228" cy="2903"/>
            </a:xfrm>
            <a:prstGeom prst="leftBrace">
              <a:avLst>
                <a:gd name="adj1" fmla="val 106104"/>
                <a:gd name="adj2" fmla="val 50394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88071" name="Rectangle 14"/>
            <p:cNvSpPr>
              <a:spLocks noChangeArrowheads="1"/>
            </p:cNvSpPr>
            <p:nvPr/>
          </p:nvSpPr>
          <p:spPr bwMode="auto">
            <a:xfrm>
              <a:off x="1043" y="3470"/>
              <a:ext cx="1905" cy="4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 sz="3200"/>
                <a:t>Observations</a:t>
              </a:r>
              <a:endParaRPr lang="en-US" altLang="x-none" sz="3200"/>
            </a:p>
          </p:txBody>
        </p:sp>
        <p:cxnSp>
          <p:nvCxnSpPr>
            <p:cNvPr id="88072" name="AutoShape 15"/>
            <p:cNvCxnSpPr>
              <a:cxnSpLocks noChangeShapeType="1"/>
              <a:stCxn id="88071" idx="3"/>
              <a:endCxn id="88070" idx="1"/>
            </p:cNvCxnSpPr>
            <p:nvPr/>
          </p:nvCxnSpPr>
          <p:spPr bwMode="auto">
            <a:xfrm flipV="1">
              <a:off x="2960" y="3256"/>
              <a:ext cx="396" cy="441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641502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3DVAR</a:t>
            </a:r>
            <a:endParaRPr lang="en-US" altLang="x-none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339975"/>
            <a:ext cx="9067800" cy="33797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No temporal propagation of state vector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OK for zero order approximations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Unable to deal with phenology</a:t>
            </a:r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009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FD601-01C9-D782-BF49-5AFC0BCD6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C0A1-D7B7-68F9-F735-9C3E20C4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 – Forest Biomass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05965-96A0-EA7E-09F4-A2EFBFAC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8475"/>
            <a:ext cx="6119663" cy="4987925"/>
          </a:xfrm>
        </p:spPr>
        <p:txBody>
          <a:bodyPr/>
          <a:lstStyle/>
          <a:p>
            <a:r>
              <a:rPr lang="en-US" sz="2200" dirty="0"/>
              <a:t>How to measure forest Biomass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Global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err="1"/>
              <a:t>Utilising</a:t>
            </a:r>
            <a:r>
              <a:rPr lang="en-US" sz="2200" dirty="0"/>
              <a:t> satellite altimetry – the GEDI instrument upon the ISS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While GEDI is shown to have good accuracy to ground truthing, it has now been used to train many AI models which have variable accuracy (but global coverage!)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hlinkClick r:id="rId2"/>
              </a:rPr>
              <a:t>https://www.earthdata.nasa.gov/data/projects/gedi</a:t>
            </a: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200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F3B67-3F7A-E968-8B7C-A0EAF9712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862" y="1735755"/>
            <a:ext cx="4165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84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4DVAR</a:t>
            </a:r>
            <a:endParaRPr lang="en-US" altLang="x-none"/>
          </a:p>
        </p:txBody>
      </p:sp>
      <p:grpSp>
        <p:nvGrpSpPr>
          <p:cNvPr id="92163" name="Group 47"/>
          <p:cNvGrpSpPr>
            <a:grpSpLocks/>
          </p:cNvGrpSpPr>
          <p:nvPr/>
        </p:nvGrpSpPr>
        <p:grpSpPr bwMode="auto">
          <a:xfrm>
            <a:off x="1584325" y="2389188"/>
            <a:ext cx="6911975" cy="1604962"/>
            <a:chOff x="907" y="2336"/>
            <a:chExt cx="4354" cy="1011"/>
          </a:xfrm>
        </p:grpSpPr>
        <p:sp>
          <p:nvSpPr>
            <p:cNvPr id="92169" name="Text Box 41"/>
            <p:cNvSpPr txBox="1">
              <a:spLocks noChangeArrowheads="1"/>
            </p:cNvSpPr>
            <p:nvPr/>
          </p:nvSpPr>
          <p:spPr bwMode="auto">
            <a:xfrm>
              <a:off x="907" y="2336"/>
              <a:ext cx="4354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l" eaLnBrk="1"/>
              <a:r>
                <a:rPr lang="en-GB" altLang="x-none" sz="3600"/>
                <a:t>J(x) = 	( x-x</a:t>
              </a:r>
              <a:r>
                <a:rPr lang="en-GB" altLang="x-none" sz="3600" baseline="30000"/>
                <a:t>- </a:t>
              </a:r>
              <a:r>
                <a:rPr lang="en-GB" altLang="x-none" sz="3600"/>
                <a:t>) P</a:t>
              </a:r>
              <a:r>
                <a:rPr lang="en-GB" altLang="x-none" sz="3600" baseline="30000"/>
                <a:t>-1 </a:t>
              </a:r>
              <a:r>
                <a:rPr lang="en-GB" altLang="x-none" sz="3600"/>
                <a:t>( x-x</a:t>
              </a:r>
              <a:r>
                <a:rPr lang="en-GB" altLang="x-none" sz="3600" baseline="30000"/>
                <a:t>- </a:t>
              </a:r>
              <a:r>
                <a:rPr lang="en-GB" altLang="x-none" sz="3600"/>
                <a:t>)</a:t>
              </a:r>
              <a:r>
                <a:rPr lang="en-GB" altLang="x-none" sz="3600" baseline="30000"/>
                <a:t>T </a:t>
              </a:r>
              <a:r>
                <a:rPr lang="en-GB" altLang="x-none" sz="3600"/>
                <a:t>+ </a:t>
              </a:r>
            </a:p>
            <a:p>
              <a:pPr algn="l" eaLnBrk="1"/>
              <a:r>
                <a:rPr lang="en-GB" altLang="x-none" sz="3600"/>
                <a:t>			</a:t>
              </a:r>
              <a:r>
                <a:rPr lang="el-GR" altLang="x-none"/>
                <a:t> </a:t>
              </a:r>
              <a:r>
                <a:rPr lang="en-GB" altLang="x-none"/>
                <a:t>	</a:t>
              </a:r>
              <a:r>
                <a:rPr lang="en-GB" altLang="x-none" sz="3600"/>
                <a:t>( y-h(x</a:t>
              </a:r>
              <a:r>
                <a:rPr lang="en-GB" altLang="x-none" sz="3600" baseline="-25000"/>
                <a:t>i</a:t>
              </a:r>
              <a:r>
                <a:rPr lang="en-GB" altLang="x-none" sz="3600"/>
                <a:t>) ) R</a:t>
              </a:r>
              <a:r>
                <a:rPr lang="en-GB" altLang="x-none" sz="3600" baseline="30000"/>
                <a:t>-1 </a:t>
              </a:r>
              <a:r>
                <a:rPr lang="en-GB" altLang="x-none" sz="3600"/>
                <a:t>( y-h(x</a:t>
              </a:r>
              <a:r>
                <a:rPr lang="en-GB" altLang="x-none" sz="3600" baseline="-25000"/>
                <a:t>i</a:t>
              </a:r>
              <a:r>
                <a:rPr lang="en-GB" altLang="x-none" sz="3600"/>
                <a:t>) )</a:t>
              </a:r>
              <a:r>
                <a:rPr lang="en-GB" altLang="x-none" sz="3600" baseline="30000"/>
                <a:t>T</a:t>
              </a:r>
              <a:endParaRPr lang="en-US" altLang="x-none" sz="3600" baseline="30000"/>
            </a:p>
          </p:txBody>
        </p:sp>
        <p:sp>
          <p:nvSpPr>
            <p:cNvPr id="92170" name="Text Box 46"/>
            <p:cNvSpPr txBox="1">
              <a:spLocks noChangeArrowheads="1"/>
            </p:cNvSpPr>
            <p:nvPr/>
          </p:nvSpPr>
          <p:spPr bwMode="auto">
            <a:xfrm>
              <a:off x="1537" y="2865"/>
              <a:ext cx="635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l-GR" altLang="x-none" sz="5400"/>
                <a:t>Σ</a:t>
              </a:r>
              <a:r>
                <a:rPr lang="en-GB" altLang="x-none" sz="3200" baseline="-25000"/>
                <a:t>i</a:t>
              </a:r>
              <a:endParaRPr lang="en-US" altLang="x-none" sz="3200" baseline="-25000"/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4610100" y="3922713"/>
            <a:ext cx="4608513" cy="1944687"/>
            <a:chOff x="2994" y="2835"/>
            <a:chExt cx="2903" cy="1225"/>
          </a:xfrm>
        </p:grpSpPr>
        <p:sp>
          <p:nvSpPr>
            <p:cNvPr id="92165" name="Rectangle 48"/>
            <p:cNvSpPr>
              <a:spLocks noChangeArrowheads="1"/>
            </p:cNvSpPr>
            <p:nvPr/>
          </p:nvSpPr>
          <p:spPr bwMode="auto">
            <a:xfrm>
              <a:off x="3402" y="3107"/>
              <a:ext cx="2495" cy="9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/>
                <a:t>Time varying </a:t>
              </a:r>
              <a:br>
                <a:rPr lang="en-GB" altLang="x-none"/>
              </a:br>
              <a:r>
                <a:rPr lang="en-GB" altLang="x-none"/>
                <a:t>state vector</a:t>
              </a:r>
              <a:endParaRPr lang="en-US" altLang="x-none"/>
            </a:p>
          </p:txBody>
        </p:sp>
        <p:sp>
          <p:nvSpPr>
            <p:cNvPr id="92166" name="Line 50"/>
            <p:cNvSpPr>
              <a:spLocks noChangeShapeType="1"/>
            </p:cNvSpPr>
            <p:nvPr/>
          </p:nvSpPr>
          <p:spPr bwMode="auto">
            <a:xfrm flipH="1">
              <a:off x="2994" y="3560"/>
              <a:ext cx="4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167" name="Line 51"/>
            <p:cNvSpPr>
              <a:spLocks noChangeShapeType="1"/>
            </p:cNvSpPr>
            <p:nvPr/>
          </p:nvSpPr>
          <p:spPr bwMode="auto">
            <a:xfrm flipV="1">
              <a:off x="2994" y="2835"/>
              <a:ext cx="0" cy="7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168" name="Line 52"/>
            <p:cNvSpPr>
              <a:spLocks noChangeShapeType="1"/>
            </p:cNvSpPr>
            <p:nvPr/>
          </p:nvSpPr>
          <p:spPr bwMode="auto">
            <a:xfrm flipV="1">
              <a:off x="4627" y="2835"/>
              <a:ext cx="0" cy="2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56519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Variational techniques</a:t>
            </a:r>
            <a:endParaRPr lang="en-US" altLang="x-none"/>
          </a:p>
        </p:txBody>
      </p:sp>
      <p:sp>
        <p:nvSpPr>
          <p:cNvPr id="94211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431800" y="1835150"/>
            <a:ext cx="9072563" cy="4392613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Parameters constant over time window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Non smooth transitions 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Assumes normal error distribution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Size of time window?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For zero-order case 3DVAR = 4DVAR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4DVAR for use with phenology model 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Absence of </a:t>
            </a:r>
            <a:r>
              <a:rPr lang="en-GB" altLang="x-none" b="1" dirty="0"/>
              <a:t>Q</a:t>
            </a:r>
            <a:r>
              <a:rPr lang="en-GB" altLang="x-none" dirty="0"/>
              <a:t> - propagation of </a:t>
            </a:r>
            <a:r>
              <a:rPr lang="en-GB" altLang="x-none" b="1" dirty="0"/>
              <a:t>P</a:t>
            </a:r>
            <a:r>
              <a:rPr lang="en-GB" altLang="x-none" dirty="0"/>
              <a:t>?</a:t>
            </a:r>
          </a:p>
          <a:p>
            <a:pPr lvl="1" eaLnBrk="1">
              <a:buFont typeface="Times New Roman" charset="0"/>
              <a:buChar char="–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4151991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Variational data assimilation: strong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 </a:t>
            </a:r>
            <a:r>
              <a:rPr lang="en-US" dirty="0" err="1"/>
              <a:t>minimisation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Multiple </a:t>
            </a:r>
            <a:r>
              <a:rPr lang="en-US" dirty="0" err="1"/>
              <a:t>obs</a:t>
            </a:r>
            <a:r>
              <a:rPr lang="en-US" dirty="0"/>
              <a:t> constraints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Plus prior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Strong constraint: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Prediction must be a valid model state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‘trust the model’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421" y="1547589"/>
            <a:ext cx="438185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59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Variational</a:t>
            </a:r>
            <a:r>
              <a:rPr lang="en-US" b="1" dirty="0"/>
              <a:t> data assimilation: strong constraint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4416" b="-4416"/>
          <a:stretch>
            <a:fillRect/>
          </a:stretch>
        </p:blipFill>
        <p:spPr>
          <a:xfrm>
            <a:off x="504825" y="1763613"/>
            <a:ext cx="9067800" cy="4987925"/>
          </a:xfrm>
        </p:spPr>
      </p:pic>
    </p:spTree>
    <p:extLst>
      <p:ext uri="{BB962C8B-B14F-4D97-AF65-F5344CB8AC3E}">
        <p14:creationId xmlns:p14="http://schemas.microsoft.com/office/powerpoint/2010/main" val="454117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068B-44FA-BF4A-9319-22D2C19F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OCHIDEE with SIF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1E39C-B9C8-C248-BB01-F88A59952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applications of DA in notes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State-of-the-art: </a:t>
            </a:r>
            <a:r>
              <a:rPr lang="en-US" dirty="0" err="1"/>
              <a:t>MacBean</a:t>
            </a:r>
            <a:r>
              <a:rPr lang="en-US" dirty="0"/>
              <a:t> et al. 2018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Orchidee</a:t>
            </a:r>
            <a:r>
              <a:rPr lang="en-US" dirty="0"/>
              <a:t>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French DGVM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Data for DA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GOME SIF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1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9850D-22F7-464D-96E9-80687B70F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9728" y="32965"/>
            <a:ext cx="6961168" cy="6648971"/>
          </a:xfrm>
        </p:spPr>
      </p:pic>
    </p:spTree>
    <p:extLst>
      <p:ext uri="{BB962C8B-B14F-4D97-AF65-F5344CB8AC3E}">
        <p14:creationId xmlns:p14="http://schemas.microsoft.com/office/powerpoint/2010/main" val="1405898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68098-0866-7743-B33C-9E42A887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1496357"/>
            <a:ext cx="10080625" cy="45669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5DF977-229E-D540-A7B3-8CEB8410A849}"/>
              </a:ext>
            </a:extLst>
          </p:cNvPr>
          <p:cNvSpPr/>
          <p:nvPr/>
        </p:nvSpPr>
        <p:spPr>
          <a:xfrm>
            <a:off x="2520950" y="585053"/>
            <a:ext cx="5038725" cy="7220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Model parameter</a:t>
            </a:r>
          </a:p>
        </p:txBody>
      </p:sp>
    </p:spTree>
    <p:extLst>
      <p:ext uri="{BB962C8B-B14F-4D97-AF65-F5344CB8AC3E}">
        <p14:creationId xmlns:p14="http://schemas.microsoft.com/office/powerpoint/2010/main" val="1755828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BB92F6-91F7-874A-85A6-A09AB10BC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24" y="179437"/>
            <a:ext cx="5459959" cy="3417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1B0B1-1D87-454E-86A4-09DBE174F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9877"/>
            <a:ext cx="10080625" cy="18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66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3B0D58-31AA-4214-A146-32D9CCF55D30}"/>
              </a:ext>
            </a:extLst>
          </p:cNvPr>
          <p:cNvSpPr txBox="1">
            <a:spLocks/>
          </p:cNvSpPr>
          <p:nvPr/>
        </p:nvSpPr>
        <p:spPr bwMode="auto">
          <a:xfrm>
            <a:off x="657225" y="1920875"/>
            <a:ext cx="9067800" cy="4987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ＭＳ Ｐゴシック" charset="-128"/>
              </a:defRPr>
            </a:lvl2pPr>
            <a:lvl3pPr marL="1143000" indent="-230188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ＭＳ Ｐゴシック" charset="-128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kern="0" dirty="0"/>
              <a:t>What is DA?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kern="0" dirty="0"/>
              <a:t>What does DA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kern="0" dirty="0"/>
              <a:t>Examples: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kern="0" dirty="0"/>
              <a:t>Toy model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kern="0" dirty="0"/>
              <a:t>General DA concepts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kern="0" dirty="0" err="1"/>
              <a:t>Quaife</a:t>
            </a:r>
            <a:r>
              <a:rPr lang="en-US" kern="0" dirty="0"/>
              <a:t> et al. 2008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kern="0" dirty="0"/>
              <a:t>Sequential technique – Kalman Filter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kern="0" dirty="0" err="1"/>
              <a:t>MacBean</a:t>
            </a:r>
            <a:r>
              <a:rPr lang="en-US" kern="0" dirty="0"/>
              <a:t> et al. 2018 (</a:t>
            </a:r>
            <a:r>
              <a:rPr lang="en-US" kern="0" dirty="0" err="1"/>
              <a:t>Orchidee</a:t>
            </a:r>
            <a:r>
              <a:rPr lang="en-US" kern="0" dirty="0"/>
              <a:t>, SIF)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kern="0" dirty="0"/>
              <a:t>Variational technique – using cost functions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C847B-0DF9-F044-8C78-7D7A3EB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</a:t>
            </a:r>
          </a:p>
        </p:txBody>
      </p:sp>
    </p:spTree>
    <p:extLst>
      <p:ext uri="{BB962C8B-B14F-4D97-AF65-F5344CB8AC3E}">
        <p14:creationId xmlns:p14="http://schemas.microsoft.com/office/powerpoint/2010/main" val="255867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AE1D8-C364-5BB9-DD0D-BBD80907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6FC5-0693-3327-5EBE-786963A97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 – Forest Biomass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4062B-4020-7EB3-7D22-CD8A46A67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6" y="1768475"/>
            <a:ext cx="3937000" cy="4987925"/>
          </a:xfrm>
        </p:spPr>
        <p:txBody>
          <a:bodyPr/>
          <a:lstStyle/>
          <a:p>
            <a:r>
              <a:rPr lang="en-US" sz="2600" dirty="0"/>
              <a:t>Lager trees are typically older, and have higher and more dense canopies with more photosynthetic potential</a:t>
            </a:r>
          </a:p>
          <a:p>
            <a:r>
              <a:rPr lang="en-US" sz="2600" dirty="0"/>
              <a:t>Complications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Species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Biome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Stand age</a:t>
            </a:r>
          </a:p>
          <a:p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C981F-D69B-3CB5-D2AD-9C0688C4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825" y="1768475"/>
            <a:ext cx="5638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69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BC855-ED5C-2FB9-35D7-2DB45F5A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 – Stomatal Conductance</a:t>
            </a:r>
          </a:p>
        </p:txBody>
      </p:sp>
      <p:pic>
        <p:nvPicPr>
          <p:cNvPr id="4" name="Shape 600">
            <a:extLst>
              <a:ext uri="{FF2B5EF4-FFF2-40B4-BE49-F238E27FC236}">
                <a16:creationId xmlns:a16="http://schemas.microsoft.com/office/drawing/2014/main" id="{940E13B2-00DE-B541-D41E-5358CF02762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92832" y="1768475"/>
            <a:ext cx="4527753" cy="25154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Shape 606">
                <a:extLst>
                  <a:ext uri="{FF2B5EF4-FFF2-40B4-BE49-F238E27FC236}">
                    <a16:creationId xmlns:a16="http://schemas.microsoft.com/office/drawing/2014/main" id="{6B2AECD8-7F5D-48F3-0E47-1D7DCF830F9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52786" y="2051646"/>
                <a:ext cx="9067799" cy="482453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0" tIns="2820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defTabSz="449263" rtl="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1425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3200">
                    <a:solidFill>
                      <a:srgbClr val="000000"/>
                    </a:solidFill>
                    <a:latin typeface="+mn-lt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defTabSz="449263" rtl="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1138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8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2pPr>
                <a:lvl3pPr marL="1143000" indent="-230188" algn="l" defTabSz="449263" rtl="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85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4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3pPr>
                <a:lvl4pPr marL="1600200" indent="-228600" algn="l" defTabSz="449263" rtl="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575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4pPr>
                <a:lvl5pPr marL="2057400" indent="-228600" algn="l" defTabSz="449263" rtl="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288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5pPr>
                <a:lvl6pPr marL="2514600" indent="-22860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288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6pPr>
                <a:lvl7pPr marL="2971800" indent="-22860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288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7pPr>
                <a:lvl8pPr marL="3429000" indent="-22860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288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8pPr>
                <a:lvl9pPr marL="3886200" indent="-22860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288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  <a:buSzPct val="25000"/>
                </a:pPr>
                <a:r>
                  <a:rPr lang="en-US" kern="0" dirty="0">
                    <a:latin typeface="Arial"/>
                    <a:ea typeface="Arial"/>
                    <a:cs typeface="Arial"/>
                    <a:sym typeface="Arial"/>
                  </a:rPr>
                  <a:t>Recap: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SzPct val="25000"/>
                </a:pPr>
                <a:endParaRPr lang="en-US" kern="0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SzPct val="25000"/>
                </a:pPr>
                <a:endParaRPr lang="en-US" kern="0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SzPct val="25000"/>
                </a:pPr>
                <a:r>
                  <a:rPr lang="en-US" kern="0" dirty="0">
                    <a:latin typeface="Arial"/>
                    <a:ea typeface="Arial"/>
                    <a:cs typeface="Arial"/>
                    <a:sym typeface="Arial"/>
                  </a:rPr>
                  <a:t>Non water stressed: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SzPct val="25000"/>
                </a:pPr>
                <a:endParaRPr lang="en-US" kern="0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 ker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600" i="1" ker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3600" i="1" kern="0">
                              <a:latin typeface="Cambria Math" panose="02040503050406030204" pitchFamily="18" charset="0"/>
                            </a:rPr>
                            <m:t>,0=</m:t>
                          </m:r>
                          <m:f>
                            <m:fPr>
                              <m:ctrlPr>
                                <a:rPr lang="en-GB" sz="36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 kern="0">
                                  <a:latin typeface="Cambria Math" panose="02040503050406030204" pitchFamily="18" charset="0"/>
                                </a:rPr>
                                <m:t>1.6</m:t>
                              </m:r>
                              <m:sSub>
                                <m:sSubPr>
                                  <m:ctrlP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  <m:r>
                                <a:rPr lang="en-GB" sz="3600" i="1" ker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36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  <m:r>
                                <a:rPr lang="en-GB" sz="3600" i="1" ker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en-US" kern="0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spcBef>
                    <a:spcPts val="1425"/>
                  </a:spcBef>
                  <a:buSzPct val="25000"/>
                </a:pPr>
                <a:r>
                  <a:rPr lang="en-US" kern="0" dirty="0">
                    <a:latin typeface="Arial"/>
                    <a:ea typeface="Arial"/>
                    <a:cs typeface="Arial"/>
                    <a:sym typeface="Arial"/>
                  </a:rPr>
                  <a:t>Often strong relationship between G</a:t>
                </a:r>
                <a:r>
                  <a:rPr lang="en-US" sz="2000" kern="0" dirty="0">
                    <a:latin typeface="Arial"/>
                    <a:ea typeface="Arial"/>
                    <a:cs typeface="Arial"/>
                    <a:sym typeface="Arial"/>
                  </a:rPr>
                  <a:t>c,0</a:t>
                </a:r>
                <a:r>
                  <a:rPr lang="en-US" kern="0" dirty="0">
                    <a:latin typeface="Arial"/>
                    <a:ea typeface="Arial"/>
                    <a:cs typeface="Arial"/>
                    <a:sym typeface="Arial"/>
                  </a:rPr>
                  <a:t> and assimilation:</a:t>
                </a:r>
              </a:p>
            </p:txBody>
          </p:sp>
        </mc:Choice>
        <mc:Fallback>
          <p:sp>
            <p:nvSpPr>
              <p:cNvPr id="5" name="Shape 606">
                <a:extLst>
                  <a:ext uri="{FF2B5EF4-FFF2-40B4-BE49-F238E27FC236}">
                    <a16:creationId xmlns:a16="http://schemas.microsoft.com/office/drawing/2014/main" id="{6B2AECD8-7F5D-48F3-0E47-1D7DCF830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786" y="2051646"/>
                <a:ext cx="9067799" cy="4824536"/>
              </a:xfrm>
              <a:prstGeom prst="rect">
                <a:avLst/>
              </a:prstGeom>
              <a:blipFill>
                <a:blip r:embed="rId3"/>
                <a:stretch>
                  <a:fillRect l="-2657" t="-2625"/>
                </a:stretch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7BF6519-043E-B30D-CBD7-B1EBAB9F446E}"/>
              </a:ext>
            </a:extLst>
          </p:cNvPr>
          <p:cNvSpPr txBox="1"/>
          <p:nvPr/>
        </p:nvSpPr>
        <p:spPr>
          <a:xfrm>
            <a:off x="3744168" y="6156101"/>
            <a:ext cx="3111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baseline="-25000" dirty="0"/>
              <a:t>c,0</a:t>
            </a:r>
            <a:r>
              <a:rPr lang="en-US" sz="3200" dirty="0"/>
              <a:t> = 0.883 A</a:t>
            </a:r>
            <a:r>
              <a:rPr lang="en-US" sz="3200" baseline="-25000" dirty="0"/>
              <a:t>c,0</a:t>
            </a:r>
          </a:p>
        </p:txBody>
      </p:sp>
    </p:spTree>
    <p:extLst>
      <p:ext uri="{BB962C8B-B14F-4D97-AF65-F5344CB8AC3E}">
        <p14:creationId xmlns:p14="http://schemas.microsoft.com/office/powerpoint/2010/main" val="149755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F9B81-91D9-E0FB-44F2-8D93EF433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9EF9-6588-DBAB-EECC-BF72979F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 – Stomatal Conductance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3933B-42FB-D699-88CB-B8DD80B61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8475"/>
            <a:ext cx="6191671" cy="4987925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https://www.jove.com/v/4179/measurement-leaf-hydraulic-conductance-stomatal-conductance-their</a:t>
            </a:r>
            <a:endParaRPr lang="en-US" sz="2000" dirty="0"/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water content and flow rate can be measured in lab settings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can be controlled for photosynthesis rates and leaf hydration to simulate water stress.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CBACE-FE45-693C-C452-D305693C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496" y="2339677"/>
            <a:ext cx="3255516" cy="4238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B937A7-410E-8755-8949-48DFCD65F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176" y="5550038"/>
            <a:ext cx="2219824" cy="16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69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15786-3E3B-4267-F19D-E526497CC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A3FA4-A2E1-8362-F42A-CC12D345C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 – Stomatal Conductance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9F15D4-7060-B6A4-09C7-496CFDA4C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8475"/>
            <a:ext cx="3654619" cy="4987925"/>
          </a:xfrm>
        </p:spPr>
        <p:txBody>
          <a:bodyPr/>
          <a:lstStyle/>
          <a:p>
            <a:r>
              <a:rPr lang="en-US" sz="2200" dirty="0"/>
              <a:t>Scaling up from the lab to a single forest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Similarly to the lab setting we can estimate moisture in (from soil)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This can be related to flux tower measurements of Photosynthesis and humidity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The relationship between stomatal conductance, water stress and photosynthesis can then be constrained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DBCD9B-EF3A-F2D9-E4EA-27B9B21DC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192" y="1743961"/>
            <a:ext cx="5778500" cy="105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3AA88-5070-ACBD-91E9-20B2AB9F9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175" y="2798061"/>
            <a:ext cx="2494517" cy="3812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1C82E1-02C5-3D33-14A1-E57B574AA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044" y="3014768"/>
            <a:ext cx="2933700" cy="156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52941-AE9C-14BC-8CCC-A8D5D107A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844" y="5041900"/>
            <a:ext cx="28829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39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F1178-7558-65F2-CB95-CEB6D47C9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0200E-E944-D1FB-7922-4F89EDCF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 – Stomatal Conductance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A5B8C-E986-A97B-7EB9-B3F18770E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8475"/>
            <a:ext cx="9067800" cy="4987925"/>
          </a:xfrm>
        </p:spPr>
        <p:txBody>
          <a:bodyPr/>
          <a:lstStyle/>
          <a:p>
            <a:r>
              <a:rPr lang="en-US" dirty="0"/>
              <a:t>Global “data”</a:t>
            </a:r>
          </a:p>
          <a:p>
            <a:r>
              <a:rPr lang="en-US" dirty="0"/>
              <a:t>PEM models often get described as data, why?</a:t>
            </a:r>
          </a:p>
          <a:p>
            <a:r>
              <a:rPr lang="en-US" dirty="0"/>
              <a:t>For large model intercomparison projects they are the data baseline, but still a model</a:t>
            </a:r>
          </a:p>
          <a:p>
            <a:r>
              <a:rPr lang="en-US" dirty="0"/>
              <a:t>They are more based on observed quantities than the free running DGVMs</a:t>
            </a:r>
          </a:p>
          <a:p>
            <a:r>
              <a:rPr lang="en-US" dirty="0"/>
              <a:t>The “observed” quantities will capture spatial and temporal variations, even if precise locational accuracy is limited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3800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oval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5000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4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oval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5000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4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25611</TotalTime>
  <Words>1714</Words>
  <Application>Microsoft Macintosh PowerPoint</Application>
  <PresentationFormat>Custom</PresentationFormat>
  <Paragraphs>274</Paragraphs>
  <Slides>48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Cambria Math</vt:lpstr>
      <vt:lpstr>Times New Roman</vt:lpstr>
      <vt:lpstr>Wingdings</vt:lpstr>
      <vt:lpstr>Default Design</vt:lpstr>
      <vt:lpstr>Data assimilation</vt:lpstr>
      <vt:lpstr>Bringing it all together</vt:lpstr>
      <vt:lpstr>Case Study 1 – Forest Biomass </vt:lpstr>
      <vt:lpstr>Case Study 1 – Forest Biomass </vt:lpstr>
      <vt:lpstr>Case Study 1 – Forest Biomass </vt:lpstr>
      <vt:lpstr>Case Study 2 – Stomatal Conductance</vt:lpstr>
      <vt:lpstr>Case Study 2 – Stomatal Conductance</vt:lpstr>
      <vt:lpstr>Case Study 2 – Stomatal Conductance</vt:lpstr>
      <vt:lpstr>Case Study 2 – Stomatal Conductance</vt:lpstr>
      <vt:lpstr>Some PEMs</vt:lpstr>
      <vt:lpstr>Going back to Lecture 003 NPP: July 2006 (MOD17 PEM)</vt:lpstr>
      <vt:lpstr>Precip.: July 2006</vt:lpstr>
      <vt:lpstr>Data assimilation</vt:lpstr>
      <vt:lpstr>Models and measurement</vt:lpstr>
      <vt:lpstr>Toy model: ‘model inversion’ view</vt:lpstr>
      <vt:lpstr>What is Data Assimilation?</vt:lpstr>
      <vt:lpstr>What is Data Assimilation?</vt:lpstr>
      <vt:lpstr>Toy model: Uncertainty</vt:lpstr>
      <vt:lpstr>Data Assimilation is Bayesian</vt:lpstr>
      <vt:lpstr>PowerPoint Presentation</vt:lpstr>
      <vt:lpstr>PowerPoint Presentation</vt:lpstr>
      <vt:lpstr>What does DA aim to do?</vt:lpstr>
      <vt:lpstr>Quaife et al. 2008</vt:lpstr>
      <vt:lpstr>Quaife et al. 2008</vt:lpstr>
      <vt:lpstr>Quaife et al. 2008:  Modelled vs. observed reflectance</vt:lpstr>
      <vt:lpstr>Quaife et al. 2008: The Kalman Filter</vt:lpstr>
      <vt:lpstr>Quaife et al. 2008: The Kalman filter</vt:lpstr>
      <vt:lpstr>Quaife et al. 2008: Kalman Filter DA</vt:lpstr>
      <vt:lpstr>Quaife et al. 2008: Mean NEP for 2000-2002</vt:lpstr>
      <vt:lpstr>Quaife et al. 2008: The Ensemble Kalman Filter</vt:lpstr>
      <vt:lpstr>Quaife et al. 2008:  NEP – Site2 (intermediate) parameters, with/without DA</vt:lpstr>
      <vt:lpstr>MacBean et al. 2018: Particle Filters</vt:lpstr>
      <vt:lpstr>Markov Chain</vt:lpstr>
      <vt:lpstr>MacBean et al. 2018: Particle Filters</vt:lpstr>
      <vt:lpstr>MacBean et al. 2018: Solar-Induced Fluorescence</vt:lpstr>
      <vt:lpstr>MacBean et al. 2018: Model GPP (prior)</vt:lpstr>
      <vt:lpstr>PowerPoint Presentation</vt:lpstr>
      <vt:lpstr>3DVAR</vt:lpstr>
      <vt:lpstr>3DVAR</vt:lpstr>
      <vt:lpstr>4DVAR</vt:lpstr>
      <vt:lpstr>Variational techniques</vt:lpstr>
      <vt:lpstr>Variational data assimilation: strong constraint</vt:lpstr>
      <vt:lpstr>Variational data assimilation: strong constraint</vt:lpstr>
      <vt:lpstr>OCHIDEE with SIF</vt:lpstr>
      <vt:lpstr>PowerPoint Presentation</vt:lpstr>
      <vt:lpstr>PowerPoint Presentation</vt:lpstr>
      <vt:lpstr>PowerPoint Presentation</vt:lpstr>
      <vt:lpstr>Data assimilation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EOLDAS Data Assimilation algorithm</dc:title>
  <dc:creator>Tristan Quaife</dc:creator>
  <cp:lastModifiedBy>Heorton, Harry</cp:lastModifiedBy>
  <cp:revision>155</cp:revision>
  <cp:lastPrinted>1601-01-01T00:00:00Z</cp:lastPrinted>
  <dcterms:created xsi:type="dcterms:W3CDTF">2010-11-25T08:35:40Z</dcterms:created>
  <dcterms:modified xsi:type="dcterms:W3CDTF">2025-03-12T10:40:00Z</dcterms:modified>
</cp:coreProperties>
</file>